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7" r:id="rId2"/>
    <p:sldId id="259" r:id="rId3"/>
    <p:sldId id="264" r:id="rId4"/>
    <p:sldId id="263" r:id="rId5"/>
    <p:sldId id="304" r:id="rId6"/>
    <p:sldId id="268" r:id="rId7"/>
    <p:sldId id="270" r:id="rId8"/>
    <p:sldId id="305" r:id="rId9"/>
    <p:sldId id="311" r:id="rId10"/>
    <p:sldId id="307" r:id="rId11"/>
    <p:sldId id="309" r:id="rId12"/>
    <p:sldId id="306" r:id="rId13"/>
    <p:sldId id="266" r:id="rId14"/>
    <p:sldId id="267" r:id="rId15"/>
    <p:sldId id="312" r:id="rId16"/>
    <p:sldId id="269" r:id="rId17"/>
    <p:sldId id="291" r:id="rId18"/>
    <p:sldId id="314" r:id="rId19"/>
    <p:sldId id="294" r:id="rId20"/>
    <p:sldId id="293" r:id="rId21"/>
    <p:sldId id="298" r:id="rId22"/>
  </p:sldIdLst>
  <p:sldSz cx="9944100" cy="70993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9FB4"/>
    <a:srgbClr val="769EB4"/>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31"/>
    <p:restoredTop sz="95385"/>
  </p:normalViewPr>
  <p:slideViewPr>
    <p:cSldViewPr snapToGrid="0" snapToObjects="1">
      <p:cViewPr>
        <p:scale>
          <a:sx n="88" d="100"/>
          <a:sy n="88" d="100"/>
        </p:scale>
        <p:origin x="1424" y="280"/>
      </p:cViewPr>
      <p:guideLst/>
    </p:cSldViewPr>
  </p:slideViewPr>
  <p:notesTextViewPr>
    <p:cViewPr>
      <p:scale>
        <a:sx n="1" d="1"/>
        <a:sy n="1" d="1"/>
      </p:scale>
      <p:origin x="0" y="0"/>
    </p:cViewPr>
  </p:notesTextViewPr>
  <p:notesViewPr>
    <p:cSldViewPr snapToGrid="0" snapToObjects="1">
      <p:cViewPr varScale="1">
        <p:scale>
          <a:sx n="76" d="100"/>
          <a:sy n="76" d="100"/>
        </p:scale>
        <p:origin x="1704"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83F73-DDCF-F846-BE8E-C6FEC1618B6D}" type="datetimeFigureOut">
              <a:rPr lang="en-US" smtClean="0"/>
              <a:t>10/3/18</a:t>
            </a:fld>
            <a:endParaRPr lang="en-US"/>
          </a:p>
        </p:txBody>
      </p:sp>
      <p:sp>
        <p:nvSpPr>
          <p:cNvPr id="4" name="Slide Image Placeholder 3"/>
          <p:cNvSpPr>
            <a:spLocks noGrp="1" noRot="1" noChangeAspect="1"/>
          </p:cNvSpPr>
          <p:nvPr>
            <p:ph type="sldImg" idx="2"/>
          </p:nvPr>
        </p:nvSpPr>
        <p:spPr>
          <a:xfrm>
            <a:off x="1268413" y="1143000"/>
            <a:ext cx="43211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8961C-653B-B045-A4CD-40700E5F0802}" type="slidenum">
              <a:rPr lang="en-US" smtClean="0"/>
              <a:t>‹#›</a:t>
            </a:fld>
            <a:endParaRPr lang="en-US"/>
          </a:p>
        </p:txBody>
      </p:sp>
    </p:spTree>
    <p:extLst>
      <p:ext uri="{BB962C8B-B14F-4D97-AF65-F5344CB8AC3E}">
        <p14:creationId xmlns:p14="http://schemas.microsoft.com/office/powerpoint/2010/main" val="213290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E8961C-653B-B045-A4CD-40700E5F0802}" type="slidenum">
              <a:rPr lang="en-US" smtClean="0"/>
              <a:t>1</a:t>
            </a:fld>
            <a:endParaRPr lang="en-US"/>
          </a:p>
        </p:txBody>
      </p:sp>
    </p:spTree>
    <p:extLst>
      <p:ext uri="{BB962C8B-B14F-4D97-AF65-F5344CB8AC3E}">
        <p14:creationId xmlns:p14="http://schemas.microsoft.com/office/powerpoint/2010/main" val="686376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10</a:t>
            </a:fld>
            <a:endParaRPr lang="en-US"/>
          </a:p>
        </p:txBody>
      </p:sp>
    </p:spTree>
    <p:extLst>
      <p:ext uri="{BB962C8B-B14F-4D97-AF65-F5344CB8AC3E}">
        <p14:creationId xmlns:p14="http://schemas.microsoft.com/office/powerpoint/2010/main" val="443681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11</a:t>
            </a:fld>
            <a:endParaRPr lang="en-US"/>
          </a:p>
        </p:txBody>
      </p:sp>
    </p:spTree>
    <p:extLst>
      <p:ext uri="{BB962C8B-B14F-4D97-AF65-F5344CB8AC3E}">
        <p14:creationId xmlns:p14="http://schemas.microsoft.com/office/powerpoint/2010/main" val="35312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E8961C-653B-B045-A4CD-40700E5F0802}" type="slidenum">
              <a:rPr lang="en-US" smtClean="0"/>
              <a:t>12</a:t>
            </a:fld>
            <a:endParaRPr lang="en-US"/>
          </a:p>
        </p:txBody>
      </p:sp>
    </p:spTree>
    <p:extLst>
      <p:ext uri="{BB962C8B-B14F-4D97-AF65-F5344CB8AC3E}">
        <p14:creationId xmlns:p14="http://schemas.microsoft.com/office/powerpoint/2010/main" val="87640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Text Box 1"/>
          <p:cNvSpPr txBox="1">
            <a:spLocks noGrp="1" noRot="1" noChangeAspect="1" noChangeArrowheads="1"/>
          </p:cNvSpPr>
          <p:nvPr>
            <p:ph type="sldImg"/>
          </p:nvPr>
        </p:nvSpPr>
        <p:spPr bwMode="auto">
          <a:xfrm>
            <a:off x="1187450" y="1027113"/>
            <a:ext cx="5184775" cy="370046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ChangeArrowheads="1"/>
          </p:cNvSpPr>
          <p:nvPr/>
        </p:nvSpPr>
        <p:spPr bwMode="auto">
          <a:xfrm>
            <a:off x="1169988" y="5086350"/>
            <a:ext cx="5214937"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97858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Text Box 1"/>
          <p:cNvSpPr txBox="1">
            <a:spLocks noGrp="1" noRot="1" noChangeAspect="1" noChangeArrowheads="1"/>
          </p:cNvSpPr>
          <p:nvPr>
            <p:ph type="sldImg"/>
          </p:nvPr>
        </p:nvSpPr>
        <p:spPr bwMode="auto">
          <a:xfrm>
            <a:off x="1196975" y="1027113"/>
            <a:ext cx="5119688" cy="36544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70" name="Text Box 2"/>
          <p:cNvSpPr txBox="1">
            <a:spLocks noChangeArrowheads="1"/>
          </p:cNvSpPr>
          <p:nvPr/>
        </p:nvSpPr>
        <p:spPr bwMode="auto">
          <a:xfrm>
            <a:off x="1169988" y="5086350"/>
            <a:ext cx="5180012" cy="406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185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15</a:t>
            </a:fld>
            <a:endParaRPr lang="en-US"/>
          </a:p>
        </p:txBody>
      </p:sp>
    </p:spTree>
    <p:extLst>
      <p:ext uri="{BB962C8B-B14F-4D97-AF65-F5344CB8AC3E}">
        <p14:creationId xmlns:p14="http://schemas.microsoft.com/office/powerpoint/2010/main" val="122013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16</a:t>
            </a:fld>
            <a:endParaRPr lang="en-US"/>
          </a:p>
        </p:txBody>
      </p:sp>
    </p:spTree>
    <p:extLst>
      <p:ext uri="{BB962C8B-B14F-4D97-AF65-F5344CB8AC3E}">
        <p14:creationId xmlns:p14="http://schemas.microsoft.com/office/powerpoint/2010/main" val="1148005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17</a:t>
            </a:fld>
            <a:endParaRPr lang="en-US"/>
          </a:p>
        </p:txBody>
      </p:sp>
    </p:spTree>
    <p:extLst>
      <p:ext uri="{BB962C8B-B14F-4D97-AF65-F5344CB8AC3E}">
        <p14:creationId xmlns:p14="http://schemas.microsoft.com/office/powerpoint/2010/main" val="40239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18</a:t>
            </a:fld>
            <a:endParaRPr lang="en-US"/>
          </a:p>
        </p:txBody>
      </p:sp>
    </p:spTree>
    <p:extLst>
      <p:ext uri="{BB962C8B-B14F-4D97-AF65-F5344CB8AC3E}">
        <p14:creationId xmlns:p14="http://schemas.microsoft.com/office/powerpoint/2010/main" val="1546569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19</a:t>
            </a:fld>
            <a:endParaRPr lang="en-US"/>
          </a:p>
        </p:txBody>
      </p:sp>
    </p:spTree>
    <p:extLst>
      <p:ext uri="{BB962C8B-B14F-4D97-AF65-F5344CB8AC3E}">
        <p14:creationId xmlns:p14="http://schemas.microsoft.com/office/powerpoint/2010/main" val="57883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2</a:t>
            </a:fld>
            <a:endParaRPr lang="en-US"/>
          </a:p>
        </p:txBody>
      </p:sp>
    </p:spTree>
    <p:extLst>
      <p:ext uri="{BB962C8B-B14F-4D97-AF65-F5344CB8AC3E}">
        <p14:creationId xmlns:p14="http://schemas.microsoft.com/office/powerpoint/2010/main" val="956429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20</a:t>
            </a:fld>
            <a:endParaRPr lang="en-US"/>
          </a:p>
        </p:txBody>
      </p:sp>
    </p:spTree>
    <p:extLst>
      <p:ext uri="{BB962C8B-B14F-4D97-AF65-F5344CB8AC3E}">
        <p14:creationId xmlns:p14="http://schemas.microsoft.com/office/powerpoint/2010/main" val="162134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21</a:t>
            </a:fld>
            <a:endParaRPr lang="en-US"/>
          </a:p>
        </p:txBody>
      </p:sp>
    </p:spTree>
    <p:extLst>
      <p:ext uri="{BB962C8B-B14F-4D97-AF65-F5344CB8AC3E}">
        <p14:creationId xmlns:p14="http://schemas.microsoft.com/office/powerpoint/2010/main" val="174537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Baskerville" charset="0"/>
                <a:ea typeface="Baskerville" charset="0"/>
                <a:cs typeface="Baskerville" charset="0"/>
              </a:rPr>
              <a:t>Models reproduce [</a:t>
            </a:r>
            <a:r>
              <a:rPr lang="en-US" sz="1200" dirty="0" err="1" smtClean="0">
                <a:latin typeface="Baskerville" charset="0"/>
                <a:ea typeface="Baskerville" charset="0"/>
                <a:cs typeface="Baskerville" charset="0"/>
              </a:rPr>
              <a:t>NeIII</a:t>
            </a:r>
            <a:r>
              <a:rPr lang="en-US" sz="1200" dirty="0" smtClean="0">
                <a:latin typeface="Baskerville" charset="0"/>
                <a:ea typeface="Baskerville" charset="0"/>
                <a:cs typeface="Baskerville" charset="0"/>
              </a:rPr>
              <a:t>]/[</a:t>
            </a:r>
            <a:r>
              <a:rPr lang="en-US" sz="1200" dirty="0" err="1" smtClean="0">
                <a:latin typeface="Baskerville" charset="0"/>
                <a:ea typeface="Baskerville" charset="0"/>
                <a:cs typeface="Baskerville" charset="0"/>
              </a:rPr>
              <a:t>NeII</a:t>
            </a:r>
            <a:r>
              <a:rPr lang="en-US" sz="1200" dirty="0" smtClean="0">
                <a:latin typeface="Baskerville" charset="0"/>
                <a:ea typeface="Baskerville" charset="0"/>
                <a:cs typeface="Baskerville" charset="0"/>
              </a:rPr>
              <a:t>], but not [OIV]/[OIII]. Models predict a metallicity dependence of both the [</a:t>
            </a:r>
            <a:r>
              <a:rPr lang="en-US" sz="1200" dirty="0" err="1" smtClean="0">
                <a:latin typeface="Baskerville" charset="0"/>
                <a:ea typeface="Baskerville" charset="0"/>
                <a:cs typeface="Baskerville" charset="0"/>
              </a:rPr>
              <a:t>NeIII</a:t>
            </a:r>
            <a:r>
              <a:rPr lang="en-US" sz="1200" dirty="0" smtClean="0">
                <a:latin typeface="Baskerville" charset="0"/>
                <a:ea typeface="Baskerville" charset="0"/>
                <a:cs typeface="Baskerville" charset="0"/>
              </a:rPr>
              <a:t>]/[</a:t>
            </a:r>
            <a:r>
              <a:rPr lang="en-US" sz="1200" dirty="0" err="1" smtClean="0">
                <a:latin typeface="Baskerville" charset="0"/>
                <a:ea typeface="Baskerville" charset="0"/>
                <a:cs typeface="Baskerville" charset="0"/>
              </a:rPr>
              <a:t>NeII</a:t>
            </a:r>
            <a:r>
              <a:rPr lang="en-US" sz="1200" dirty="0" smtClean="0">
                <a:latin typeface="Baskerville" charset="0"/>
                <a:ea typeface="Baskerville" charset="0"/>
                <a:cs typeface="Baskerville" charset="0"/>
              </a:rPr>
              <a:t>] and [OIV]/[OIII]. Observations prove the first, but the observed [OIV]/[OIII] ratio span the same range for starbursts and dwarf galaxies. It does not correlate with metallicity.</a:t>
            </a:r>
          </a:p>
          <a:p>
            <a:r>
              <a:rPr lang="en-US" sz="1200" dirty="0" smtClean="0">
                <a:latin typeface="Baskerville" charset="0"/>
                <a:ea typeface="Baskerville" charset="0"/>
                <a:cs typeface="Baskerville" charset="0"/>
              </a:rPr>
              <a:t>[OIV] detected previously in starburst galaxies (Lutz et al. 1998), associated to X-ray emission by shocks in the stellar atmospheres or X-ray binaries (</a:t>
            </a:r>
            <a:r>
              <a:rPr lang="en-US" sz="1200" dirty="0" err="1" smtClean="0">
                <a:latin typeface="Baskerville" charset="0"/>
                <a:ea typeface="Baskerville" charset="0"/>
                <a:cs typeface="Baskerville" charset="0"/>
              </a:rPr>
              <a:t>Sellmaier</a:t>
            </a:r>
            <a:r>
              <a:rPr lang="en-US" sz="1200" dirty="0" smtClean="0">
                <a:latin typeface="Baskerville" charset="0"/>
                <a:ea typeface="Baskerville" charset="0"/>
                <a:cs typeface="Baskerville" charset="0"/>
              </a:rPr>
              <a:t> et al. 1996; </a:t>
            </a:r>
            <a:r>
              <a:rPr lang="en-US" sz="1200" dirty="0" err="1" smtClean="0">
                <a:latin typeface="Baskerville" charset="0"/>
                <a:ea typeface="Baskerville" charset="0"/>
                <a:cs typeface="Baskerville" charset="0"/>
              </a:rPr>
              <a:t>Izotov</a:t>
            </a:r>
            <a:r>
              <a:rPr lang="en-US" sz="1200" dirty="0" smtClean="0">
                <a:latin typeface="Baskerville" charset="0"/>
                <a:ea typeface="Baskerville" charset="0"/>
                <a:cs typeface="Baskerville" charset="0"/>
              </a:rPr>
              <a:t> et al. 2012; </a:t>
            </a:r>
            <a:r>
              <a:rPr lang="en-US" sz="1200" dirty="0" err="1" smtClean="0">
                <a:latin typeface="Baskerville" charset="0"/>
                <a:ea typeface="Baskerville" charset="0"/>
                <a:cs typeface="Baskerville" charset="0"/>
              </a:rPr>
              <a:t>Stasinska</a:t>
            </a:r>
            <a:r>
              <a:rPr lang="en-US" sz="1200" dirty="0" smtClean="0">
                <a:latin typeface="Baskerville" charset="0"/>
                <a:ea typeface="Baskerville" charset="0"/>
                <a:cs typeface="Baskerville" charset="0"/>
              </a:rPr>
              <a:t> et al. 2015), or to strong winds during the Wolf-</a:t>
            </a:r>
            <a:r>
              <a:rPr lang="en-US" sz="1200" dirty="0" err="1" smtClean="0">
                <a:latin typeface="Baskerville" charset="0"/>
                <a:ea typeface="Baskerville" charset="0"/>
                <a:cs typeface="Baskerville" charset="0"/>
              </a:rPr>
              <a:t>Rayet</a:t>
            </a:r>
            <a:r>
              <a:rPr lang="en-US" sz="1200" dirty="0" smtClean="0">
                <a:latin typeface="Baskerville" charset="0"/>
                <a:ea typeface="Baskerville" charset="0"/>
                <a:cs typeface="Baskerville" charset="0"/>
              </a:rPr>
              <a:t> phase of massive stars with ages of 3-5 </a:t>
            </a:r>
            <a:r>
              <a:rPr lang="en-US" sz="1200" dirty="0" err="1" smtClean="0">
                <a:latin typeface="Baskerville" charset="0"/>
                <a:ea typeface="Baskerville" charset="0"/>
                <a:cs typeface="Baskerville" charset="0"/>
              </a:rPr>
              <a:t>Myr</a:t>
            </a:r>
            <a:r>
              <a:rPr lang="en-US" sz="1200" dirty="0" smtClean="0">
                <a:latin typeface="Baskerville" charset="0"/>
                <a:ea typeface="Baskerville" charset="0"/>
                <a:cs typeface="Baskerville" charset="0"/>
              </a:rPr>
              <a:t> (</a:t>
            </a:r>
            <a:r>
              <a:rPr lang="en-US" sz="1200" dirty="0" err="1" smtClean="0">
                <a:latin typeface="Baskerville" charset="0"/>
                <a:ea typeface="Baskerville" charset="0"/>
                <a:cs typeface="Baskerville" charset="0"/>
              </a:rPr>
              <a:t>Schaerer</a:t>
            </a:r>
            <a:r>
              <a:rPr lang="en-US" sz="1200" dirty="0" smtClean="0">
                <a:latin typeface="Baskerville" charset="0"/>
                <a:ea typeface="Baskerville" charset="0"/>
                <a:cs typeface="Baskerville" charset="0"/>
              </a:rPr>
              <a:t> &amp; </a:t>
            </a:r>
            <a:r>
              <a:rPr lang="en-US" sz="1200" dirty="0" err="1" smtClean="0">
                <a:latin typeface="Baskerville" charset="0"/>
                <a:ea typeface="Baskerville" charset="0"/>
                <a:cs typeface="Baskerville" charset="0"/>
              </a:rPr>
              <a:t>Stasinska</a:t>
            </a:r>
            <a:r>
              <a:rPr lang="en-US" sz="1200" dirty="0" smtClean="0">
                <a:latin typeface="Baskerville" charset="0"/>
                <a:ea typeface="Baskerville" charset="0"/>
                <a:cs typeface="Baskerville" charset="0"/>
              </a:rPr>
              <a:t> 1999). The latter could be the case for dwarf galaxies, since WR are common at low </a:t>
            </a:r>
            <a:r>
              <a:rPr lang="en-US" sz="1200" dirty="0" err="1" smtClean="0">
                <a:latin typeface="Baskerville" charset="0"/>
                <a:ea typeface="Baskerville" charset="0"/>
                <a:cs typeface="Baskerville" charset="0"/>
              </a:rPr>
              <a:t>metallicites</a:t>
            </a:r>
            <a:r>
              <a:rPr lang="en-US" sz="1200" dirty="0" smtClean="0">
                <a:latin typeface="Baskerville" charset="0"/>
                <a:ea typeface="Baskerville" charset="0"/>
                <a:cs typeface="Baskerville" charset="0"/>
              </a:rPr>
              <a:t>, but not for the starburst galaxies. Since the stellar contribution decreases considerably above 54 eV, even a small contribution from, e.g. shocks, would increase the [OIV]/[OIII] ratio considerably.</a:t>
            </a:r>
          </a:p>
          <a:p>
            <a:endParaRPr lang="en-US" sz="1200" dirty="0" smtClean="0">
              <a:latin typeface="Baskerville" charset="0"/>
              <a:ea typeface="Baskerville" charset="0"/>
              <a:cs typeface="Baskerville" charset="0"/>
            </a:endParaRPr>
          </a:p>
          <a:p>
            <a:r>
              <a:rPr lang="en-US" sz="1200" kern="1200" dirty="0" smtClean="0">
                <a:solidFill>
                  <a:schemeClr val="tx1"/>
                </a:solidFill>
                <a:latin typeface="+mn-lt"/>
                <a:ea typeface="+mn-ea"/>
                <a:cs typeface="+mn-cs"/>
              </a:rPr>
              <a:t>- Il </a:t>
            </a:r>
            <a:r>
              <a:rPr lang="en-US" sz="1200" kern="1200" dirty="0" err="1" smtClean="0">
                <a:solidFill>
                  <a:schemeClr val="tx1"/>
                </a:solidFill>
                <a:latin typeface="+mn-lt"/>
                <a:ea typeface="+mn-ea"/>
                <a:cs typeface="+mn-cs"/>
              </a:rPr>
              <a:t>nuovo</a:t>
            </a:r>
            <a:r>
              <a:rPr lang="en-US" sz="1200" kern="1200" dirty="0" smtClean="0">
                <a:solidFill>
                  <a:schemeClr val="tx1"/>
                </a:solidFill>
                <a:latin typeface="+mn-lt"/>
                <a:ea typeface="+mn-ea"/>
                <a:cs typeface="+mn-cs"/>
              </a:rPr>
              <a:t> BTP distingue AGN di </a:t>
            </a:r>
            <a:r>
              <a:rPr lang="en-US" sz="1200" kern="1200" dirty="0" err="1" smtClean="0">
                <a:solidFill>
                  <a:schemeClr val="tx1"/>
                </a:solidFill>
                <a:latin typeface="+mn-lt"/>
                <a:ea typeface="+mn-ea"/>
                <a:cs typeface="+mn-cs"/>
              </a:rPr>
              <a:t>quasiasi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altro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tipo</a:t>
            </a:r>
            <a:r>
              <a:rPr lang="en-US" sz="1200" kern="1200" dirty="0" smtClean="0">
                <a:solidFill>
                  <a:schemeClr val="tx1"/>
                </a:solidFill>
                <a:latin typeface="+mn-lt"/>
                <a:ea typeface="+mn-ea"/>
                <a:cs typeface="+mn-cs"/>
              </a:rPr>
              <a:t> di </a:t>
            </a:r>
            <a:r>
              <a:rPr lang="en-US" sz="1200" kern="1200" dirty="0" err="1" smtClean="0">
                <a:solidFill>
                  <a:schemeClr val="tx1"/>
                </a:solidFill>
                <a:latin typeface="+mn-lt"/>
                <a:ea typeface="+mn-ea"/>
                <a:cs typeface="+mn-cs"/>
              </a:rPr>
              <a:t>formazione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stellare</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I </a:t>
            </a:r>
            <a:r>
              <a:rPr lang="en-US" sz="1200" kern="1200" dirty="0" err="1" smtClean="0">
                <a:solidFill>
                  <a:schemeClr val="tx1"/>
                </a:solidFill>
                <a:latin typeface="+mn-lt"/>
                <a:ea typeface="+mn-ea"/>
                <a:cs typeface="+mn-cs"/>
              </a:rPr>
              <a:t>modeli</a:t>
            </a:r>
            <a:r>
              <a:rPr lang="en-US" sz="1200" kern="1200" dirty="0" smtClean="0">
                <a:solidFill>
                  <a:schemeClr val="tx1"/>
                </a:solidFill>
                <a:latin typeface="+mn-lt"/>
                <a:ea typeface="+mn-ea"/>
                <a:cs typeface="+mn-cs"/>
              </a:rPr>
              <a:t> di starburst, e </a:t>
            </a:r>
            <a:r>
              <a:rPr lang="en-US" sz="1200" kern="1200" dirty="0" err="1" smtClean="0">
                <a:solidFill>
                  <a:schemeClr val="tx1"/>
                </a:solidFill>
                <a:latin typeface="+mn-lt"/>
                <a:ea typeface="+mn-ea"/>
                <a:cs typeface="+mn-cs"/>
              </a:rPr>
              <a:t>anche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quelli</a:t>
            </a:r>
            <a:r>
              <a:rPr lang="en-US" sz="1200" kern="1200" dirty="0" smtClean="0">
                <a:solidFill>
                  <a:schemeClr val="tx1"/>
                </a:solidFill>
                <a:latin typeface="+mn-lt"/>
                <a:ea typeface="+mn-ea"/>
                <a:cs typeface="+mn-cs"/>
              </a:rPr>
              <a:t> di dwarfs, </a:t>
            </a:r>
            <a:r>
              <a:rPr lang="en-US" sz="1200" kern="1200" dirty="0" err="1" smtClean="0">
                <a:solidFill>
                  <a:schemeClr val="tx1"/>
                </a:solidFill>
                <a:latin typeface="+mn-lt"/>
                <a:ea typeface="+mn-ea"/>
                <a:cs typeface="+mn-cs"/>
              </a:rPr>
              <a:t>subestimano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rapporto</a:t>
            </a:r>
            <a:r>
              <a:rPr lang="en-US" sz="1200" kern="1200" dirty="0" smtClean="0">
                <a:solidFill>
                  <a:schemeClr val="tx1"/>
                </a:solidFill>
                <a:latin typeface="+mn-lt"/>
                <a:ea typeface="+mn-ea"/>
                <a:cs typeface="+mn-cs"/>
              </a:rPr>
              <a:t> di [OIV]/[OIII].</a:t>
            </a:r>
          </a:p>
          <a:p>
            <a:r>
              <a:rPr lang="en-US" sz="1200" kern="1200" dirty="0" smtClean="0">
                <a:solidFill>
                  <a:schemeClr val="tx1"/>
                </a:solidFill>
                <a:latin typeface="+mn-lt"/>
                <a:ea typeface="+mn-ea"/>
                <a:cs typeface="+mn-cs"/>
              </a:rPr>
              <a:t>E in base a </a:t>
            </a:r>
            <a:r>
              <a:rPr lang="en-US" sz="1200" kern="1200" dirty="0" err="1" smtClean="0">
                <a:solidFill>
                  <a:schemeClr val="tx1"/>
                </a:solidFill>
                <a:latin typeface="+mn-lt"/>
                <a:ea typeface="+mn-ea"/>
                <a:cs typeface="+mn-cs"/>
              </a:rPr>
              <a:t>questo</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può</a:t>
            </a:r>
            <a:r>
              <a:rPr lang="en-US" sz="1200" kern="1200" dirty="0" smtClean="0">
                <a:solidFill>
                  <a:schemeClr val="tx1"/>
                </a:solidFill>
                <a:latin typeface="+mn-lt"/>
                <a:ea typeface="+mn-ea"/>
                <a:cs typeface="+mn-cs"/>
              </a:rPr>
              <a:t> fare </a:t>
            </a:r>
            <a:r>
              <a:rPr lang="en-US" sz="1200" kern="1200" dirty="0" err="1" smtClean="0">
                <a:solidFill>
                  <a:schemeClr val="tx1"/>
                </a:solidFill>
                <a:latin typeface="+mn-lt"/>
                <a:ea typeface="+mn-ea"/>
                <a:cs typeface="+mn-cs"/>
              </a:rPr>
              <a:t>il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discorso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è</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scritto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adesso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Questi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fotoni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ionizanti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mancano</a:t>
            </a:r>
            <a:r>
              <a:rPr lang="en-US" sz="1200" kern="1200" dirty="0" smtClean="0">
                <a:solidFill>
                  <a:schemeClr val="tx1"/>
                </a:solidFill>
                <a:latin typeface="+mn-lt"/>
                <a:ea typeface="+mn-ea"/>
                <a:cs typeface="+mn-cs"/>
              </a:rPr>
              <a:t> in starburst </a:t>
            </a:r>
            <a:r>
              <a:rPr lang="en-US" sz="1200" kern="1200" dirty="0" err="1" smtClean="0">
                <a:solidFill>
                  <a:schemeClr val="tx1"/>
                </a:solidFill>
                <a:latin typeface="+mn-lt"/>
                <a:ea typeface="+mn-ea"/>
                <a:cs typeface="+mn-cs"/>
              </a:rPr>
              <a:t>prottebbero</a:t>
            </a:r>
            <a:r>
              <a:rPr lang="en-US" sz="1200" kern="1200" dirty="0" smtClean="0">
                <a:solidFill>
                  <a:schemeClr val="tx1"/>
                </a:solidFill>
                <a:latin typeface="+mn-lt"/>
                <a:ea typeface="+mn-ea"/>
                <a:cs typeface="+mn-cs"/>
              </a:rPr>
              <a:t> venire di shocks, X-ray binaries, rapidly rotating O stars, etc. Ma </a:t>
            </a:r>
            <a:r>
              <a:rPr lang="en-US" sz="1200" kern="1200" dirty="0" err="1" smtClean="0">
                <a:solidFill>
                  <a:schemeClr val="tx1"/>
                </a:solidFill>
                <a:latin typeface="+mn-lt"/>
                <a:ea typeface="+mn-ea"/>
                <a:cs typeface="+mn-cs"/>
              </a:rPr>
              <a:t>debe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essere</a:t>
            </a:r>
            <a:r>
              <a:rPr lang="en-US" sz="1200" kern="1200" dirty="0" smtClean="0">
                <a:solidFill>
                  <a:schemeClr val="tx1"/>
                </a:solidFill>
                <a:latin typeface="+mn-lt"/>
                <a:ea typeface="+mn-ea"/>
                <a:cs typeface="+mn-cs"/>
              </a:rPr>
              <a:t> un </a:t>
            </a:r>
            <a:r>
              <a:rPr lang="en-US" sz="1200" kern="1200" dirty="0" err="1" smtClean="0">
                <a:solidFill>
                  <a:schemeClr val="tx1"/>
                </a:solidFill>
                <a:latin typeface="+mn-lt"/>
                <a:ea typeface="+mn-ea"/>
                <a:cs typeface="+mn-cs"/>
              </a:rPr>
              <a:t>fattore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indipendente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della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metallicità</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pero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noi</a:t>
            </a:r>
            <a:r>
              <a:rPr lang="en-US" sz="1200" kern="1200" dirty="0" smtClean="0">
                <a:solidFill>
                  <a:schemeClr val="tx1"/>
                </a:solidFill>
                <a:latin typeface="+mn-lt"/>
                <a:ea typeface="+mn-ea"/>
                <a:cs typeface="+mn-cs"/>
              </a:rPr>
              <a:t> non </a:t>
            </a:r>
            <a:r>
              <a:rPr lang="en-US" sz="1200" kern="1200" dirty="0" err="1" smtClean="0">
                <a:solidFill>
                  <a:schemeClr val="tx1"/>
                </a:solidFill>
                <a:latin typeface="+mn-lt"/>
                <a:ea typeface="+mn-ea"/>
                <a:cs typeface="+mn-cs"/>
              </a:rPr>
              <a:t>vediamo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nessuna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dipendenza</a:t>
            </a:r>
            <a:r>
              <a:rPr lang="en-US" sz="1200" kern="1200" dirty="0" smtClean="0">
                <a:solidFill>
                  <a:schemeClr val="tx1"/>
                </a:solidFill>
                <a:latin typeface="+mn-lt"/>
                <a:ea typeface="+mn-ea"/>
                <a:cs typeface="+mn-cs"/>
              </a:rPr>
              <a:t> in [OIV]/[OIII].</a:t>
            </a:r>
          </a:p>
          <a:p>
            <a:r>
              <a:rPr lang="en-US" sz="1200" kern="1200" dirty="0" smtClean="0">
                <a:solidFill>
                  <a:schemeClr val="tx1"/>
                </a:solidFill>
                <a:latin typeface="+mn-lt"/>
                <a:ea typeface="+mn-ea"/>
                <a:cs typeface="+mn-cs"/>
              </a:rPr>
              <a:t>Per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LINERs </a:t>
            </a:r>
            <a:r>
              <a:rPr lang="en-US" sz="1200" kern="1200" dirty="0" err="1" smtClean="0">
                <a:solidFill>
                  <a:schemeClr val="tx1"/>
                </a:solidFill>
                <a:latin typeface="+mn-lt"/>
                <a:ea typeface="+mn-ea"/>
                <a:cs typeface="+mn-cs"/>
              </a:rPr>
              <a:t>noi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ussiamo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slope di -3.5 </a:t>
            </a:r>
            <a:r>
              <a:rPr lang="en-US" sz="1200" kern="1200" dirty="0" err="1" smtClean="0">
                <a:solidFill>
                  <a:schemeClr val="tx1"/>
                </a:solidFill>
                <a:latin typeface="+mn-lt"/>
                <a:ea typeface="+mn-ea"/>
                <a:cs typeface="+mn-cs"/>
              </a:rPr>
              <a:t>perche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aspetta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il</a:t>
            </a:r>
            <a:r>
              <a:rPr lang="en-US" sz="1200" kern="1200" dirty="0" smtClean="0">
                <a:solidFill>
                  <a:schemeClr val="tx1"/>
                </a:solidFill>
                <a:latin typeface="+mn-lt"/>
                <a:ea typeface="+mn-ea"/>
                <a:cs typeface="+mn-cs"/>
              </a:rPr>
              <a:t> disco di </a:t>
            </a:r>
            <a:r>
              <a:rPr lang="en-US" sz="1200" kern="1200" dirty="0" err="1" smtClean="0">
                <a:solidFill>
                  <a:schemeClr val="tx1"/>
                </a:solidFill>
                <a:latin typeface="+mn-lt"/>
                <a:ea typeface="+mn-ea"/>
                <a:cs typeface="+mn-cs"/>
              </a:rPr>
              <a:t>acrezione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sparisce</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sorgenti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sono</a:t>
            </a:r>
            <a:r>
              <a:rPr lang="en-US" sz="1200" kern="1200" dirty="0" smtClean="0">
                <a:solidFill>
                  <a:schemeClr val="tx1"/>
                </a:solidFill>
                <a:latin typeface="+mn-lt"/>
                <a:ea typeface="+mn-ea"/>
                <a:cs typeface="+mn-cs"/>
              </a:rPr>
              <a:t> molto sub-</a:t>
            </a:r>
            <a:r>
              <a:rPr lang="en-US" sz="1200" kern="1200" dirty="0" err="1" smtClean="0">
                <a:solidFill>
                  <a:schemeClr val="tx1"/>
                </a:solidFill>
                <a:latin typeface="+mn-lt"/>
                <a:ea typeface="+mn-ea"/>
                <a:cs typeface="+mn-cs"/>
              </a:rPr>
              <a:t>eddington</a:t>
            </a:r>
            <a:r>
              <a:rPr lang="en-US" sz="1200" kern="1200" dirty="0" smtClean="0">
                <a:solidFill>
                  <a:schemeClr val="tx1"/>
                </a:solidFill>
                <a:latin typeface="+mn-lt"/>
                <a:ea typeface="+mn-ea"/>
                <a:cs typeface="+mn-cs"/>
              </a:rPr>
              <a:t> (log(L/</a:t>
            </a:r>
            <a:r>
              <a:rPr lang="en-US" sz="1200" kern="1200" dirty="0" err="1" smtClean="0">
                <a:solidFill>
                  <a:schemeClr val="tx1"/>
                </a:solidFill>
                <a:latin typeface="+mn-lt"/>
                <a:ea typeface="+mn-ea"/>
                <a:cs typeface="+mn-cs"/>
              </a:rPr>
              <a:t>Ledd</a:t>
            </a:r>
            <a:r>
              <a:rPr lang="en-US" sz="1200" kern="1200" dirty="0" smtClean="0">
                <a:solidFill>
                  <a:schemeClr val="tx1"/>
                </a:solidFill>
                <a:latin typeface="+mn-lt"/>
                <a:ea typeface="+mn-ea"/>
                <a:cs typeface="+mn-cs"/>
              </a:rPr>
              <a:t>) &lt; -3; ). Qua ci </a:t>
            </a:r>
            <a:r>
              <a:rPr lang="en-US" sz="1200" kern="1200" dirty="0" err="1" smtClean="0">
                <a:solidFill>
                  <a:schemeClr val="tx1"/>
                </a:solidFill>
                <a:latin typeface="+mn-lt"/>
                <a:ea typeface="+mn-ea"/>
                <a:cs typeface="+mn-cs"/>
              </a:rPr>
              <a:t>sono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delle</a:t>
            </a:r>
            <a:r>
              <a:rPr lang="en-US" sz="1200" kern="1200" dirty="0" smtClean="0">
                <a:solidFill>
                  <a:schemeClr val="tx1"/>
                </a:solidFill>
                <a:latin typeface="+mn-lt"/>
                <a:ea typeface="+mn-ea"/>
                <a:cs typeface="+mn-cs"/>
              </a:rPr>
              <a:t> reference:</a:t>
            </a:r>
          </a:p>
          <a:p>
            <a:r>
              <a:rPr lang="en-US" sz="1200" kern="1200" dirty="0" smtClean="0">
                <a:solidFill>
                  <a:schemeClr val="tx1"/>
                </a:solidFill>
                <a:latin typeface="+mn-lt"/>
                <a:ea typeface="+mn-ea"/>
                <a:cs typeface="+mn-cs"/>
              </a:rPr>
              <a:t>- Absence of the big blue bump in LINER spectra and steeper optical-to-UV continuum when compared with brighter AGN (Ho 1996, 1999; Halpern et al. 1999).</a:t>
            </a:r>
          </a:p>
          <a:p>
            <a:r>
              <a:rPr lang="en-US" sz="1200" kern="1200" dirty="0" smtClean="0">
                <a:solidFill>
                  <a:schemeClr val="tx1"/>
                </a:solidFill>
                <a:latin typeface="+mn-lt"/>
                <a:ea typeface="+mn-ea"/>
                <a:cs typeface="+mn-cs"/>
              </a:rPr>
              <a:t>- Predicted recession of the innermost part of the accretion disk in </a:t>
            </a:r>
            <a:r>
              <a:rPr lang="en-US" sz="1200" kern="1200" dirty="0" err="1" smtClean="0">
                <a:solidFill>
                  <a:schemeClr val="tx1"/>
                </a:solidFill>
                <a:latin typeface="+mn-lt"/>
                <a:ea typeface="+mn-ea"/>
                <a:cs typeface="+mn-cs"/>
              </a:rPr>
              <a:t>radiatively</a:t>
            </a:r>
            <a:r>
              <a:rPr lang="en-US" sz="1200" kern="1200" dirty="0" smtClean="0">
                <a:solidFill>
                  <a:schemeClr val="tx1"/>
                </a:solidFill>
                <a:latin typeface="+mn-lt"/>
                <a:ea typeface="+mn-ea"/>
                <a:cs typeface="+mn-cs"/>
              </a:rPr>
              <a:t> inefficient AGN (Narayan &amp; Yi 1995).</a:t>
            </a:r>
          </a:p>
          <a:p>
            <a:r>
              <a:rPr lang="en-US" sz="1200" kern="1200" dirty="0" smtClean="0">
                <a:solidFill>
                  <a:schemeClr val="tx1"/>
                </a:solidFill>
                <a:latin typeface="+mn-lt"/>
                <a:ea typeface="+mn-ea"/>
                <a:cs typeface="+mn-cs"/>
              </a:rPr>
              <a:t>I LINER </a:t>
            </a:r>
            <a:r>
              <a:rPr lang="en-US" sz="1200" kern="1200" dirty="0" err="1" smtClean="0">
                <a:solidFill>
                  <a:schemeClr val="tx1"/>
                </a:solidFill>
                <a:latin typeface="+mn-lt"/>
                <a:ea typeface="+mn-ea"/>
                <a:cs typeface="+mn-cs"/>
              </a:rPr>
              <a:t>sono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classe</a:t>
            </a:r>
            <a:r>
              <a:rPr lang="en-US" sz="1200" kern="1200" dirty="0" smtClean="0">
                <a:solidFill>
                  <a:schemeClr val="tx1"/>
                </a:solidFill>
                <a:latin typeface="+mn-lt"/>
                <a:ea typeface="+mn-ea"/>
                <a:cs typeface="+mn-cs"/>
              </a:rPr>
              <a:t> molto </a:t>
            </a:r>
            <a:r>
              <a:rPr lang="en-US" sz="1200" kern="1200" dirty="0" err="1" smtClean="0">
                <a:solidFill>
                  <a:schemeClr val="tx1"/>
                </a:solidFill>
                <a:latin typeface="+mn-lt"/>
                <a:ea typeface="+mn-ea"/>
                <a:cs typeface="+mn-cs"/>
              </a:rPr>
              <a:t>eterogenea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noi</a:t>
            </a:r>
            <a:r>
              <a:rPr lang="en-US" sz="1200" kern="1200" dirty="0" smtClean="0">
                <a:solidFill>
                  <a:schemeClr val="tx1"/>
                </a:solidFill>
                <a:latin typeface="+mn-lt"/>
                <a:ea typeface="+mn-ea"/>
                <a:cs typeface="+mn-cs"/>
              </a:rPr>
              <a:t> non </a:t>
            </a:r>
            <a:r>
              <a:rPr lang="en-US" sz="1200" kern="1200" dirty="0" err="1" smtClean="0">
                <a:solidFill>
                  <a:schemeClr val="tx1"/>
                </a:solidFill>
                <a:latin typeface="+mn-lt"/>
                <a:ea typeface="+mn-ea"/>
                <a:cs typeface="+mn-cs"/>
              </a:rPr>
              <a:t>vogliamo</a:t>
            </a:r>
            <a:r>
              <a:rPr lang="en-US" sz="1200" kern="1200" dirty="0" smtClean="0">
                <a:solidFill>
                  <a:schemeClr val="tx1"/>
                </a:solidFill>
                <a:latin typeface="+mn-lt"/>
                <a:ea typeface="+mn-ea"/>
                <a:cs typeface="+mn-cs"/>
              </a:rPr>
              <a:t> dire </a:t>
            </a:r>
            <a:r>
              <a:rPr lang="en-US" sz="1200" kern="1200" dirty="0" err="1" smtClean="0">
                <a:solidFill>
                  <a:schemeClr val="tx1"/>
                </a:solidFill>
                <a:latin typeface="+mn-lt"/>
                <a:ea typeface="+mn-ea"/>
                <a:cs typeface="+mn-cs"/>
              </a:rPr>
              <a:t>che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tutti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LINERs </a:t>
            </a:r>
            <a:r>
              <a:rPr lang="en-US" sz="1200" kern="1200" dirty="0" err="1" smtClean="0">
                <a:solidFill>
                  <a:schemeClr val="tx1"/>
                </a:solidFill>
                <a:latin typeface="+mn-lt"/>
                <a:ea typeface="+mn-ea"/>
                <a:cs typeface="+mn-cs"/>
              </a:rPr>
              <a:t>hanno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uno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spettro</a:t>
            </a:r>
            <a:r>
              <a:rPr lang="en-US" sz="1200" kern="1200" dirty="0" smtClean="0">
                <a:solidFill>
                  <a:schemeClr val="tx1"/>
                </a:solidFill>
                <a:latin typeface="+mn-lt"/>
                <a:ea typeface="+mn-ea"/>
                <a:cs typeface="+mn-cs"/>
              </a:rPr>
              <a:t> con </a:t>
            </a:r>
            <a:r>
              <a:rPr lang="en-US" sz="1200" kern="1200" dirty="0" err="1" smtClean="0">
                <a:solidFill>
                  <a:schemeClr val="tx1"/>
                </a:solidFill>
                <a:latin typeface="+mn-lt"/>
                <a:ea typeface="+mn-ea"/>
                <a:cs typeface="+mn-cs"/>
              </a:rPr>
              <a:t>una</a:t>
            </a:r>
            <a:r>
              <a:rPr lang="en-US" sz="1200" kern="1200" dirty="0" smtClean="0">
                <a:solidFill>
                  <a:schemeClr val="tx1"/>
                </a:solidFill>
                <a:latin typeface="+mn-lt"/>
                <a:ea typeface="+mn-ea"/>
                <a:cs typeface="+mn-cs"/>
              </a:rPr>
              <a:t> slope di -3.5. Ma </a:t>
            </a:r>
            <a:r>
              <a:rPr lang="en-US" sz="1200" kern="1200" dirty="0" err="1" smtClean="0">
                <a:solidFill>
                  <a:schemeClr val="tx1"/>
                </a:solidFill>
                <a:latin typeface="+mn-lt"/>
                <a:ea typeface="+mn-ea"/>
                <a:cs typeface="+mn-cs"/>
              </a:rPr>
              <a:t>invece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vogliamo</a:t>
            </a:r>
            <a:r>
              <a:rPr lang="en-US" sz="1200" kern="1200" dirty="0" smtClean="0">
                <a:solidFill>
                  <a:schemeClr val="tx1"/>
                </a:solidFill>
                <a:latin typeface="+mn-lt"/>
                <a:ea typeface="+mn-ea"/>
                <a:cs typeface="+mn-cs"/>
              </a:rPr>
              <a:t> dire </a:t>
            </a:r>
            <a:r>
              <a:rPr lang="en-US" sz="1200" kern="1200" dirty="0" err="1" smtClean="0">
                <a:solidFill>
                  <a:schemeClr val="tx1"/>
                </a:solidFill>
                <a:latin typeface="+mn-lt"/>
                <a:ea typeface="+mn-ea"/>
                <a:cs typeface="+mn-cs"/>
              </a:rPr>
              <a:t>che</a:t>
            </a:r>
            <a:r>
              <a:rPr lang="en-US" sz="1200" kern="1200" dirty="0" smtClean="0">
                <a:solidFill>
                  <a:schemeClr val="tx1"/>
                </a:solidFill>
                <a:latin typeface="+mn-lt"/>
                <a:ea typeface="+mn-ea"/>
                <a:cs typeface="+mn-cs"/>
              </a:rPr>
              <a:t> se </a:t>
            </a:r>
            <a:r>
              <a:rPr lang="en-US" sz="1200" kern="1200" dirty="0" err="1" smtClean="0">
                <a:solidFill>
                  <a:schemeClr val="tx1"/>
                </a:solidFill>
                <a:latin typeface="+mn-lt"/>
                <a:ea typeface="+mn-ea"/>
                <a:cs typeface="+mn-cs"/>
              </a:rPr>
              <a:t>il</a:t>
            </a:r>
            <a:r>
              <a:rPr lang="en-US" sz="1200" kern="1200" dirty="0" smtClean="0">
                <a:solidFill>
                  <a:schemeClr val="tx1"/>
                </a:solidFill>
                <a:latin typeface="+mn-lt"/>
                <a:ea typeface="+mn-ea"/>
                <a:cs typeface="+mn-cs"/>
              </a:rPr>
              <a:t> disco di </a:t>
            </a:r>
            <a:r>
              <a:rPr lang="en-US" sz="1200" kern="1200" dirty="0" err="1" smtClean="0">
                <a:solidFill>
                  <a:schemeClr val="tx1"/>
                </a:solidFill>
                <a:latin typeface="+mn-lt"/>
                <a:ea typeface="+mn-ea"/>
                <a:cs typeface="+mn-cs"/>
              </a:rPr>
              <a:t>accrezione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regredisce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allora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rapporti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delle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righe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diventano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più</a:t>
            </a:r>
            <a:r>
              <a:rPr lang="en-US" sz="1200" kern="1200" dirty="0" smtClean="0">
                <a:solidFill>
                  <a:schemeClr val="tx1"/>
                </a:solidFill>
                <a:latin typeface="+mn-lt"/>
                <a:ea typeface="+mn-ea"/>
                <a:cs typeface="+mn-cs"/>
              </a:rPr>
              <a:t> simile a </a:t>
            </a:r>
            <a:r>
              <a:rPr lang="en-US" sz="1200" kern="1200" dirty="0" err="1" smtClean="0">
                <a:solidFill>
                  <a:schemeClr val="tx1"/>
                </a:solidFill>
                <a:latin typeface="+mn-lt"/>
                <a:ea typeface="+mn-ea"/>
                <a:cs typeface="+mn-cs"/>
              </a:rPr>
              <a:t>quelli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degli</a:t>
            </a:r>
            <a:r>
              <a:rPr lang="en-US" sz="1200" kern="1200" dirty="0" smtClean="0">
                <a:solidFill>
                  <a:schemeClr val="tx1"/>
                </a:solidFill>
                <a:latin typeface="+mn-lt"/>
                <a:ea typeface="+mn-ea"/>
                <a:cs typeface="+mn-cs"/>
              </a:rPr>
              <a:t> starburst.</a:t>
            </a:r>
            <a:endParaRPr lang="en-US" sz="1200" dirty="0" smtClean="0">
              <a:latin typeface="Baskerville" charset="0"/>
              <a:ea typeface="Baskerville" charset="0"/>
              <a:cs typeface="Baskerville" charset="0"/>
            </a:endParaRPr>
          </a:p>
          <a:p>
            <a:endParaRPr lang="en-US" dirty="0"/>
          </a:p>
        </p:txBody>
      </p:sp>
      <p:sp>
        <p:nvSpPr>
          <p:cNvPr id="4" name="Slide Number Placeholder 3"/>
          <p:cNvSpPr>
            <a:spLocks noGrp="1"/>
          </p:cNvSpPr>
          <p:nvPr>
            <p:ph type="sldNum" sz="quarter" idx="10"/>
          </p:nvPr>
        </p:nvSpPr>
        <p:spPr/>
        <p:txBody>
          <a:bodyPr/>
          <a:lstStyle/>
          <a:p>
            <a:fld id="{BD6181D4-8599-A94D-A1F7-01852A708565}" type="slidenum">
              <a:rPr lang="en-US" smtClean="0"/>
              <a:t>3</a:t>
            </a:fld>
            <a:endParaRPr lang="en-US"/>
          </a:p>
        </p:txBody>
      </p:sp>
    </p:spTree>
    <p:extLst>
      <p:ext uri="{BB962C8B-B14F-4D97-AF65-F5344CB8AC3E}">
        <p14:creationId xmlns:p14="http://schemas.microsoft.com/office/powerpoint/2010/main" val="194487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4</a:t>
            </a:fld>
            <a:endParaRPr lang="en-US"/>
          </a:p>
        </p:txBody>
      </p:sp>
    </p:spTree>
    <p:extLst>
      <p:ext uri="{BB962C8B-B14F-4D97-AF65-F5344CB8AC3E}">
        <p14:creationId xmlns:p14="http://schemas.microsoft.com/office/powerpoint/2010/main" val="81766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5</a:t>
            </a:fld>
            <a:endParaRPr lang="en-US"/>
          </a:p>
        </p:txBody>
      </p:sp>
    </p:spTree>
    <p:extLst>
      <p:ext uri="{BB962C8B-B14F-4D97-AF65-F5344CB8AC3E}">
        <p14:creationId xmlns:p14="http://schemas.microsoft.com/office/powerpoint/2010/main" val="228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6</a:t>
            </a:fld>
            <a:endParaRPr lang="en-US"/>
          </a:p>
        </p:txBody>
      </p:sp>
    </p:spTree>
    <p:extLst>
      <p:ext uri="{BB962C8B-B14F-4D97-AF65-F5344CB8AC3E}">
        <p14:creationId xmlns:p14="http://schemas.microsoft.com/office/powerpoint/2010/main" val="736483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7</a:t>
            </a:fld>
            <a:endParaRPr lang="en-US"/>
          </a:p>
        </p:txBody>
      </p:sp>
    </p:spTree>
    <p:extLst>
      <p:ext uri="{BB962C8B-B14F-4D97-AF65-F5344CB8AC3E}">
        <p14:creationId xmlns:p14="http://schemas.microsoft.com/office/powerpoint/2010/main" val="93272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8</a:t>
            </a:fld>
            <a:endParaRPr lang="en-US"/>
          </a:p>
        </p:txBody>
      </p:sp>
    </p:spTree>
    <p:extLst>
      <p:ext uri="{BB962C8B-B14F-4D97-AF65-F5344CB8AC3E}">
        <p14:creationId xmlns:p14="http://schemas.microsoft.com/office/powerpoint/2010/main" val="45708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E8961C-653B-B045-A4CD-40700E5F0802}" type="slidenum">
              <a:rPr lang="en-US" smtClean="0"/>
              <a:t>9</a:t>
            </a:fld>
            <a:endParaRPr lang="en-US"/>
          </a:p>
        </p:txBody>
      </p:sp>
    </p:spTree>
    <p:extLst>
      <p:ext uri="{BB962C8B-B14F-4D97-AF65-F5344CB8AC3E}">
        <p14:creationId xmlns:p14="http://schemas.microsoft.com/office/powerpoint/2010/main" val="161555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5808" y="1161854"/>
            <a:ext cx="8452485" cy="2471608"/>
          </a:xfrm>
        </p:spPr>
        <p:txBody>
          <a:bodyPr anchor="b"/>
          <a:lstStyle>
            <a:lvl1pPr algn="ctr">
              <a:defRPr sz="6211"/>
            </a:lvl1pPr>
          </a:lstStyle>
          <a:p>
            <a:r>
              <a:rPr lang="en-US" smtClean="0"/>
              <a:t>Click to edit Master title style</a:t>
            </a:r>
            <a:endParaRPr lang="en-US" dirty="0"/>
          </a:p>
        </p:txBody>
      </p:sp>
      <p:sp>
        <p:nvSpPr>
          <p:cNvPr id="3" name="Subtitle 2"/>
          <p:cNvSpPr>
            <a:spLocks noGrp="1"/>
          </p:cNvSpPr>
          <p:nvPr>
            <p:ph type="subTitle" idx="1"/>
          </p:nvPr>
        </p:nvSpPr>
        <p:spPr>
          <a:xfrm>
            <a:off x="1243013" y="3728777"/>
            <a:ext cx="7458075" cy="1714020"/>
          </a:xfrm>
        </p:spPr>
        <p:txBody>
          <a:bodyPr/>
          <a:lstStyle>
            <a:lvl1pPr marL="0" indent="0" algn="ctr">
              <a:buNone/>
              <a:defRPr sz="2484"/>
            </a:lvl1pPr>
            <a:lvl2pPr marL="473293" indent="0" algn="ctr">
              <a:buNone/>
              <a:defRPr sz="2070"/>
            </a:lvl2pPr>
            <a:lvl3pPr marL="946587" indent="0" algn="ctr">
              <a:buNone/>
              <a:defRPr sz="1863"/>
            </a:lvl3pPr>
            <a:lvl4pPr marL="1419880" indent="0" algn="ctr">
              <a:buNone/>
              <a:defRPr sz="1656"/>
            </a:lvl4pPr>
            <a:lvl5pPr marL="1893174" indent="0" algn="ctr">
              <a:buNone/>
              <a:defRPr sz="1656"/>
            </a:lvl5pPr>
            <a:lvl6pPr marL="2366467" indent="0" algn="ctr">
              <a:buNone/>
              <a:defRPr sz="1656"/>
            </a:lvl6pPr>
            <a:lvl7pPr marL="2839761" indent="0" algn="ctr">
              <a:buNone/>
              <a:defRPr sz="1656"/>
            </a:lvl7pPr>
            <a:lvl8pPr marL="3313054" indent="0" algn="ctr">
              <a:buNone/>
              <a:defRPr sz="1656"/>
            </a:lvl8pPr>
            <a:lvl9pPr marL="3786348" indent="0" algn="ctr">
              <a:buNone/>
              <a:defRPr sz="1656"/>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188D46-6428-8C4A-B630-B274E89AA97F}" type="datetime1">
              <a:rPr lang="it-IT" smtClean="0"/>
              <a:t>03/10/18</a:t>
            </a:fld>
            <a:endParaRPr lang="en-US"/>
          </a:p>
        </p:txBody>
      </p:sp>
      <p:sp>
        <p:nvSpPr>
          <p:cNvPr id="5" name="Footer Placeholder 4"/>
          <p:cNvSpPr>
            <a:spLocks noGrp="1"/>
          </p:cNvSpPr>
          <p:nvPr>
            <p:ph type="ftr" sz="quarter" idx="11"/>
          </p:nvPr>
        </p:nvSpPr>
        <p:spPr/>
        <p:txBody>
          <a:bodyPr/>
          <a:lstStyle/>
          <a:p>
            <a:r>
              <a:rPr lang="en-US" smtClean="0"/>
              <a:t>Luigi Spinoglio - SST Meeting#1, ESTEC, 3/10/2018</a:t>
            </a:r>
            <a:endParaRPr lang="en-US"/>
          </a:p>
        </p:txBody>
      </p:sp>
      <p:sp>
        <p:nvSpPr>
          <p:cNvPr id="6" name="Slide Number Placeholder 5"/>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C7F798-2BF2-534D-833F-027769A690AD}" type="datetime1">
              <a:rPr lang="it-IT" smtClean="0"/>
              <a:t>03/10/18</a:t>
            </a:fld>
            <a:endParaRPr lang="en-US"/>
          </a:p>
        </p:txBody>
      </p:sp>
      <p:sp>
        <p:nvSpPr>
          <p:cNvPr id="5" name="Footer Placeholder 4"/>
          <p:cNvSpPr>
            <a:spLocks noGrp="1"/>
          </p:cNvSpPr>
          <p:nvPr>
            <p:ph type="ftr" sz="quarter" idx="11"/>
          </p:nvPr>
        </p:nvSpPr>
        <p:spPr/>
        <p:txBody>
          <a:bodyPr/>
          <a:lstStyle/>
          <a:p>
            <a:r>
              <a:rPr lang="en-US" smtClean="0"/>
              <a:t>Luigi Spinoglio - SST Meeting#1, ESTEC, 3/10/2018</a:t>
            </a:r>
            <a:endParaRPr lang="en-US"/>
          </a:p>
        </p:txBody>
      </p:sp>
      <p:sp>
        <p:nvSpPr>
          <p:cNvPr id="6" name="Slide Number Placeholder 5"/>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6247" y="377972"/>
            <a:ext cx="2144197" cy="601632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3658" y="377972"/>
            <a:ext cx="6308288" cy="60163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49A206-B34F-7D41-9B84-C7F05A4CFB45}" type="datetime1">
              <a:rPr lang="it-IT" smtClean="0"/>
              <a:t>03/10/18</a:t>
            </a:fld>
            <a:endParaRPr lang="en-US"/>
          </a:p>
        </p:txBody>
      </p:sp>
      <p:sp>
        <p:nvSpPr>
          <p:cNvPr id="5" name="Footer Placeholder 4"/>
          <p:cNvSpPr>
            <a:spLocks noGrp="1"/>
          </p:cNvSpPr>
          <p:nvPr>
            <p:ph type="ftr" sz="quarter" idx="11"/>
          </p:nvPr>
        </p:nvSpPr>
        <p:spPr/>
        <p:txBody>
          <a:bodyPr/>
          <a:lstStyle/>
          <a:p>
            <a:r>
              <a:rPr lang="en-US" smtClean="0"/>
              <a:t>Luigi Spinoglio - SST Meeting#1, ESTEC, 3/10/2018</a:t>
            </a:r>
            <a:endParaRPr lang="en-US"/>
          </a:p>
        </p:txBody>
      </p:sp>
      <p:sp>
        <p:nvSpPr>
          <p:cNvPr id="6" name="Slide Number Placeholder 5"/>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1323" y="308602"/>
            <a:ext cx="8382798" cy="1568346"/>
          </a:xfrm>
        </p:spPr>
        <p:txBody>
          <a:bodyPr/>
          <a:lstStyle/>
          <a:p>
            <a:r>
              <a:rPr lang="en-US" smtClean="0"/>
              <a:t>Click to edit Master title style</a:t>
            </a:r>
            <a:endParaRPr lang="en-US"/>
          </a:p>
        </p:txBody>
      </p:sp>
    </p:spTree>
    <p:extLst>
      <p:ext uri="{BB962C8B-B14F-4D97-AF65-F5344CB8AC3E}">
        <p14:creationId xmlns:p14="http://schemas.microsoft.com/office/powerpoint/2010/main" val="110466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5BB5F8-1924-CF46-ACB1-374D547C6144}" type="datetime1">
              <a:rPr lang="it-IT" smtClean="0"/>
              <a:t>03/10/18</a:t>
            </a:fld>
            <a:endParaRPr lang="en-US"/>
          </a:p>
        </p:txBody>
      </p:sp>
      <p:sp>
        <p:nvSpPr>
          <p:cNvPr id="5" name="Footer Placeholder 4"/>
          <p:cNvSpPr>
            <a:spLocks noGrp="1"/>
          </p:cNvSpPr>
          <p:nvPr>
            <p:ph type="ftr" sz="quarter" idx="11"/>
          </p:nvPr>
        </p:nvSpPr>
        <p:spPr/>
        <p:txBody>
          <a:bodyPr/>
          <a:lstStyle/>
          <a:p>
            <a:r>
              <a:rPr lang="en-US" smtClean="0"/>
              <a:t>Luigi Spinoglio - SST Meeting#1, ESTEC, 3/10/2018</a:t>
            </a:r>
            <a:endParaRPr lang="en-US"/>
          </a:p>
        </p:txBody>
      </p:sp>
      <p:sp>
        <p:nvSpPr>
          <p:cNvPr id="6" name="Slide Number Placeholder 5"/>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8478" y="1769897"/>
            <a:ext cx="8576786" cy="2953111"/>
          </a:xfrm>
        </p:spPr>
        <p:txBody>
          <a:bodyPr anchor="b"/>
          <a:lstStyle>
            <a:lvl1pPr>
              <a:defRPr sz="6211"/>
            </a:lvl1pPr>
          </a:lstStyle>
          <a:p>
            <a:r>
              <a:rPr lang="en-US" smtClean="0"/>
              <a:t>Click to edit Master title style</a:t>
            </a:r>
            <a:endParaRPr lang="en-US" dirty="0"/>
          </a:p>
        </p:txBody>
      </p:sp>
      <p:sp>
        <p:nvSpPr>
          <p:cNvPr id="3" name="Text Placeholder 2"/>
          <p:cNvSpPr>
            <a:spLocks noGrp="1"/>
          </p:cNvSpPr>
          <p:nvPr>
            <p:ph type="body" idx="1"/>
          </p:nvPr>
        </p:nvSpPr>
        <p:spPr>
          <a:xfrm>
            <a:off x="678478" y="4750946"/>
            <a:ext cx="8576786" cy="1552971"/>
          </a:xfrm>
        </p:spPr>
        <p:txBody>
          <a:bodyPr/>
          <a:lstStyle>
            <a:lvl1pPr marL="0" indent="0">
              <a:buNone/>
              <a:defRPr sz="2484">
                <a:solidFill>
                  <a:schemeClr val="tx1"/>
                </a:solidFill>
              </a:defRPr>
            </a:lvl1pPr>
            <a:lvl2pPr marL="473293" indent="0">
              <a:buNone/>
              <a:defRPr sz="2070">
                <a:solidFill>
                  <a:schemeClr val="tx1">
                    <a:tint val="75000"/>
                  </a:schemeClr>
                </a:solidFill>
              </a:defRPr>
            </a:lvl2pPr>
            <a:lvl3pPr marL="946587" indent="0">
              <a:buNone/>
              <a:defRPr sz="1863">
                <a:solidFill>
                  <a:schemeClr val="tx1">
                    <a:tint val="75000"/>
                  </a:schemeClr>
                </a:solidFill>
              </a:defRPr>
            </a:lvl3pPr>
            <a:lvl4pPr marL="1419880" indent="0">
              <a:buNone/>
              <a:defRPr sz="1656">
                <a:solidFill>
                  <a:schemeClr val="tx1">
                    <a:tint val="75000"/>
                  </a:schemeClr>
                </a:solidFill>
              </a:defRPr>
            </a:lvl4pPr>
            <a:lvl5pPr marL="1893174" indent="0">
              <a:buNone/>
              <a:defRPr sz="1656">
                <a:solidFill>
                  <a:schemeClr val="tx1">
                    <a:tint val="75000"/>
                  </a:schemeClr>
                </a:solidFill>
              </a:defRPr>
            </a:lvl5pPr>
            <a:lvl6pPr marL="2366467" indent="0">
              <a:buNone/>
              <a:defRPr sz="1656">
                <a:solidFill>
                  <a:schemeClr val="tx1">
                    <a:tint val="75000"/>
                  </a:schemeClr>
                </a:solidFill>
              </a:defRPr>
            </a:lvl6pPr>
            <a:lvl7pPr marL="2839761" indent="0">
              <a:buNone/>
              <a:defRPr sz="1656">
                <a:solidFill>
                  <a:schemeClr val="tx1">
                    <a:tint val="75000"/>
                  </a:schemeClr>
                </a:solidFill>
              </a:defRPr>
            </a:lvl7pPr>
            <a:lvl8pPr marL="3313054" indent="0">
              <a:buNone/>
              <a:defRPr sz="1656">
                <a:solidFill>
                  <a:schemeClr val="tx1">
                    <a:tint val="75000"/>
                  </a:schemeClr>
                </a:solidFill>
              </a:defRPr>
            </a:lvl8pPr>
            <a:lvl9pPr marL="3786348" indent="0">
              <a:buNone/>
              <a:defRPr sz="1656">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79A60E-6671-3241-8568-F0B8E1435E0C}" type="datetime1">
              <a:rPr lang="it-IT" smtClean="0"/>
              <a:t>03/10/18</a:t>
            </a:fld>
            <a:endParaRPr lang="en-US"/>
          </a:p>
        </p:txBody>
      </p:sp>
      <p:sp>
        <p:nvSpPr>
          <p:cNvPr id="5" name="Footer Placeholder 4"/>
          <p:cNvSpPr>
            <a:spLocks noGrp="1"/>
          </p:cNvSpPr>
          <p:nvPr>
            <p:ph type="ftr" sz="quarter" idx="11"/>
          </p:nvPr>
        </p:nvSpPr>
        <p:spPr/>
        <p:txBody>
          <a:bodyPr/>
          <a:lstStyle/>
          <a:p>
            <a:r>
              <a:rPr lang="en-US" smtClean="0"/>
              <a:t>Luigi Spinoglio - SST Meeting#1, ESTEC, 3/10/2018</a:t>
            </a:r>
            <a:endParaRPr lang="en-US"/>
          </a:p>
        </p:txBody>
      </p:sp>
      <p:sp>
        <p:nvSpPr>
          <p:cNvPr id="6" name="Slide Number Placeholder 5"/>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3657" y="1889860"/>
            <a:ext cx="4226243" cy="4504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34200" y="1889860"/>
            <a:ext cx="4226243" cy="4504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72EFEC-545C-DC40-8E54-5EB5A284C806}" type="datetime1">
              <a:rPr lang="it-IT" smtClean="0"/>
              <a:t>03/10/18</a:t>
            </a:fld>
            <a:endParaRPr lang="en-US"/>
          </a:p>
        </p:txBody>
      </p:sp>
      <p:sp>
        <p:nvSpPr>
          <p:cNvPr id="6" name="Footer Placeholder 5"/>
          <p:cNvSpPr>
            <a:spLocks noGrp="1"/>
          </p:cNvSpPr>
          <p:nvPr>
            <p:ph type="ftr" sz="quarter" idx="11"/>
          </p:nvPr>
        </p:nvSpPr>
        <p:spPr/>
        <p:txBody>
          <a:bodyPr/>
          <a:lstStyle/>
          <a:p>
            <a:r>
              <a:rPr lang="en-US" smtClean="0"/>
              <a:t>Luigi Spinoglio - SST Meeting#1, ESTEC, 3/10/2018</a:t>
            </a:r>
            <a:endParaRPr lang="en-US"/>
          </a:p>
        </p:txBody>
      </p:sp>
      <p:sp>
        <p:nvSpPr>
          <p:cNvPr id="7" name="Slide Number Placeholder 6"/>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4952" y="377974"/>
            <a:ext cx="8576786" cy="137220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4953" y="1740315"/>
            <a:ext cx="4206820" cy="852901"/>
          </a:xfrm>
        </p:spPr>
        <p:txBody>
          <a:bodyPr anchor="b"/>
          <a:lstStyle>
            <a:lvl1pPr marL="0" indent="0">
              <a:buNone/>
              <a:defRPr sz="2484" b="1"/>
            </a:lvl1pPr>
            <a:lvl2pPr marL="473293" indent="0">
              <a:buNone/>
              <a:defRPr sz="2070" b="1"/>
            </a:lvl2pPr>
            <a:lvl3pPr marL="946587" indent="0">
              <a:buNone/>
              <a:defRPr sz="1863" b="1"/>
            </a:lvl3pPr>
            <a:lvl4pPr marL="1419880" indent="0">
              <a:buNone/>
              <a:defRPr sz="1656" b="1"/>
            </a:lvl4pPr>
            <a:lvl5pPr marL="1893174" indent="0">
              <a:buNone/>
              <a:defRPr sz="1656" b="1"/>
            </a:lvl5pPr>
            <a:lvl6pPr marL="2366467" indent="0">
              <a:buNone/>
              <a:defRPr sz="1656" b="1"/>
            </a:lvl6pPr>
            <a:lvl7pPr marL="2839761" indent="0">
              <a:buNone/>
              <a:defRPr sz="1656" b="1"/>
            </a:lvl7pPr>
            <a:lvl8pPr marL="3313054" indent="0">
              <a:buNone/>
              <a:defRPr sz="1656" b="1"/>
            </a:lvl8pPr>
            <a:lvl9pPr marL="3786348" indent="0">
              <a:buNone/>
              <a:defRPr sz="1656" b="1"/>
            </a:lvl9pPr>
          </a:lstStyle>
          <a:p>
            <a:pPr lvl="0"/>
            <a:r>
              <a:rPr lang="en-US" smtClean="0"/>
              <a:t>Click to edit Master text styles</a:t>
            </a:r>
          </a:p>
        </p:txBody>
      </p:sp>
      <p:sp>
        <p:nvSpPr>
          <p:cNvPr id="4" name="Content Placeholder 3"/>
          <p:cNvSpPr>
            <a:spLocks noGrp="1"/>
          </p:cNvSpPr>
          <p:nvPr>
            <p:ph sz="half" idx="2"/>
          </p:nvPr>
        </p:nvSpPr>
        <p:spPr>
          <a:xfrm>
            <a:off x="684953" y="2593216"/>
            <a:ext cx="4206820" cy="38142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34201" y="1740315"/>
            <a:ext cx="4227538" cy="852901"/>
          </a:xfrm>
        </p:spPr>
        <p:txBody>
          <a:bodyPr anchor="b"/>
          <a:lstStyle>
            <a:lvl1pPr marL="0" indent="0">
              <a:buNone/>
              <a:defRPr sz="2484" b="1"/>
            </a:lvl1pPr>
            <a:lvl2pPr marL="473293" indent="0">
              <a:buNone/>
              <a:defRPr sz="2070" b="1"/>
            </a:lvl2pPr>
            <a:lvl3pPr marL="946587" indent="0">
              <a:buNone/>
              <a:defRPr sz="1863" b="1"/>
            </a:lvl3pPr>
            <a:lvl4pPr marL="1419880" indent="0">
              <a:buNone/>
              <a:defRPr sz="1656" b="1"/>
            </a:lvl4pPr>
            <a:lvl5pPr marL="1893174" indent="0">
              <a:buNone/>
              <a:defRPr sz="1656" b="1"/>
            </a:lvl5pPr>
            <a:lvl6pPr marL="2366467" indent="0">
              <a:buNone/>
              <a:defRPr sz="1656" b="1"/>
            </a:lvl6pPr>
            <a:lvl7pPr marL="2839761" indent="0">
              <a:buNone/>
              <a:defRPr sz="1656" b="1"/>
            </a:lvl7pPr>
            <a:lvl8pPr marL="3313054" indent="0">
              <a:buNone/>
              <a:defRPr sz="1656" b="1"/>
            </a:lvl8pPr>
            <a:lvl9pPr marL="3786348" indent="0">
              <a:buNone/>
              <a:defRPr sz="1656" b="1"/>
            </a:lvl9pPr>
          </a:lstStyle>
          <a:p>
            <a:pPr lvl="0"/>
            <a:r>
              <a:rPr lang="en-US" smtClean="0"/>
              <a:t>Click to edit Master text styles</a:t>
            </a:r>
          </a:p>
        </p:txBody>
      </p:sp>
      <p:sp>
        <p:nvSpPr>
          <p:cNvPr id="6" name="Content Placeholder 5"/>
          <p:cNvSpPr>
            <a:spLocks noGrp="1"/>
          </p:cNvSpPr>
          <p:nvPr>
            <p:ph sz="quarter" idx="4"/>
          </p:nvPr>
        </p:nvSpPr>
        <p:spPr>
          <a:xfrm>
            <a:off x="5034201" y="2593216"/>
            <a:ext cx="4227538" cy="38142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43375A-E8B5-1949-84DD-3EF840CEE432}" type="datetime1">
              <a:rPr lang="it-IT" smtClean="0"/>
              <a:t>03/10/18</a:t>
            </a:fld>
            <a:endParaRPr lang="en-US"/>
          </a:p>
        </p:txBody>
      </p:sp>
      <p:sp>
        <p:nvSpPr>
          <p:cNvPr id="8" name="Footer Placeholder 7"/>
          <p:cNvSpPr>
            <a:spLocks noGrp="1"/>
          </p:cNvSpPr>
          <p:nvPr>
            <p:ph type="ftr" sz="quarter" idx="11"/>
          </p:nvPr>
        </p:nvSpPr>
        <p:spPr/>
        <p:txBody>
          <a:bodyPr/>
          <a:lstStyle/>
          <a:p>
            <a:r>
              <a:rPr lang="en-US" smtClean="0"/>
              <a:t>Luigi Spinoglio - SST Meeting#1, ESTEC, 3/10/2018</a:t>
            </a:r>
            <a:endParaRPr lang="en-US"/>
          </a:p>
        </p:txBody>
      </p:sp>
      <p:sp>
        <p:nvSpPr>
          <p:cNvPr id="9" name="Slide Number Placeholder 8"/>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F20D20D-3F57-2F44-97A6-81C51B138A44}" type="datetime1">
              <a:rPr lang="it-IT" smtClean="0"/>
              <a:t>03/10/18</a:t>
            </a:fld>
            <a:endParaRPr lang="en-US"/>
          </a:p>
        </p:txBody>
      </p:sp>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sp>
        <p:nvSpPr>
          <p:cNvPr id="5" name="Slide Number Placeholder 4"/>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9A8C1-195C-8540-8C75-46F1B659C1EF}" type="datetime1">
              <a:rPr lang="it-IT" smtClean="0"/>
              <a:t>03/10/18</a:t>
            </a:fld>
            <a:endParaRPr lang="en-US"/>
          </a:p>
        </p:txBody>
      </p:sp>
      <p:sp>
        <p:nvSpPr>
          <p:cNvPr id="3" name="Footer Placeholder 2"/>
          <p:cNvSpPr>
            <a:spLocks noGrp="1"/>
          </p:cNvSpPr>
          <p:nvPr>
            <p:ph type="ftr" sz="quarter" idx="11"/>
          </p:nvPr>
        </p:nvSpPr>
        <p:spPr/>
        <p:txBody>
          <a:bodyPr/>
          <a:lstStyle/>
          <a:p>
            <a:r>
              <a:rPr lang="en-US" smtClean="0"/>
              <a:t>Luigi Spinoglio - SST Meeting#1, ESTEC, 3/10/2018</a:t>
            </a:r>
            <a:endParaRPr lang="en-US"/>
          </a:p>
        </p:txBody>
      </p:sp>
      <p:sp>
        <p:nvSpPr>
          <p:cNvPr id="4" name="Slide Number Placeholder 3"/>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952" y="473287"/>
            <a:ext cx="3207231" cy="1656503"/>
          </a:xfrm>
        </p:spPr>
        <p:txBody>
          <a:bodyPr anchor="b"/>
          <a:lstStyle>
            <a:lvl1pPr>
              <a:defRPr sz="3313"/>
            </a:lvl1pPr>
          </a:lstStyle>
          <a:p>
            <a:r>
              <a:rPr lang="en-US" smtClean="0"/>
              <a:t>Click to edit Master title style</a:t>
            </a:r>
            <a:endParaRPr lang="en-US" dirty="0"/>
          </a:p>
        </p:txBody>
      </p:sp>
      <p:sp>
        <p:nvSpPr>
          <p:cNvPr id="3" name="Content Placeholder 2"/>
          <p:cNvSpPr>
            <a:spLocks noGrp="1"/>
          </p:cNvSpPr>
          <p:nvPr>
            <p:ph idx="1"/>
          </p:nvPr>
        </p:nvSpPr>
        <p:spPr>
          <a:xfrm>
            <a:off x="4227538" y="1022169"/>
            <a:ext cx="5034201" cy="5045104"/>
          </a:xfrm>
        </p:spPr>
        <p:txBody>
          <a:bodyPr/>
          <a:lstStyle>
            <a:lvl1pPr>
              <a:defRPr sz="3313"/>
            </a:lvl1pPr>
            <a:lvl2pPr>
              <a:defRPr sz="2899"/>
            </a:lvl2pPr>
            <a:lvl3pPr>
              <a:defRPr sz="2484"/>
            </a:lvl3pPr>
            <a:lvl4pPr>
              <a:defRPr sz="2070"/>
            </a:lvl4pPr>
            <a:lvl5pPr>
              <a:defRPr sz="2070"/>
            </a:lvl5pPr>
            <a:lvl6pPr>
              <a:defRPr sz="2070"/>
            </a:lvl6pPr>
            <a:lvl7pPr>
              <a:defRPr sz="2070"/>
            </a:lvl7pPr>
            <a:lvl8pPr>
              <a:defRPr sz="2070"/>
            </a:lvl8pPr>
            <a:lvl9pPr>
              <a:defRPr sz="207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4952" y="2129790"/>
            <a:ext cx="3207231" cy="3945699"/>
          </a:xfrm>
        </p:spPr>
        <p:txBody>
          <a:bodyPr/>
          <a:lstStyle>
            <a:lvl1pPr marL="0" indent="0">
              <a:buNone/>
              <a:defRPr sz="1656"/>
            </a:lvl1pPr>
            <a:lvl2pPr marL="473293" indent="0">
              <a:buNone/>
              <a:defRPr sz="1449"/>
            </a:lvl2pPr>
            <a:lvl3pPr marL="946587" indent="0">
              <a:buNone/>
              <a:defRPr sz="1242"/>
            </a:lvl3pPr>
            <a:lvl4pPr marL="1419880" indent="0">
              <a:buNone/>
              <a:defRPr sz="1035"/>
            </a:lvl4pPr>
            <a:lvl5pPr marL="1893174" indent="0">
              <a:buNone/>
              <a:defRPr sz="1035"/>
            </a:lvl5pPr>
            <a:lvl6pPr marL="2366467" indent="0">
              <a:buNone/>
              <a:defRPr sz="1035"/>
            </a:lvl6pPr>
            <a:lvl7pPr marL="2839761" indent="0">
              <a:buNone/>
              <a:defRPr sz="1035"/>
            </a:lvl7pPr>
            <a:lvl8pPr marL="3313054" indent="0">
              <a:buNone/>
              <a:defRPr sz="1035"/>
            </a:lvl8pPr>
            <a:lvl9pPr marL="3786348" indent="0">
              <a:buNone/>
              <a:defRPr sz="103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38395-D855-6849-A468-155FC203BE6D}" type="datetime1">
              <a:rPr lang="it-IT" smtClean="0"/>
              <a:t>03/10/18</a:t>
            </a:fld>
            <a:endParaRPr lang="en-US"/>
          </a:p>
        </p:txBody>
      </p:sp>
      <p:sp>
        <p:nvSpPr>
          <p:cNvPr id="6" name="Footer Placeholder 5"/>
          <p:cNvSpPr>
            <a:spLocks noGrp="1"/>
          </p:cNvSpPr>
          <p:nvPr>
            <p:ph type="ftr" sz="quarter" idx="11"/>
          </p:nvPr>
        </p:nvSpPr>
        <p:spPr/>
        <p:txBody>
          <a:bodyPr/>
          <a:lstStyle/>
          <a:p>
            <a:r>
              <a:rPr lang="en-US" smtClean="0"/>
              <a:t>Luigi Spinoglio - SST Meeting#1, ESTEC, 3/10/2018</a:t>
            </a:r>
            <a:endParaRPr lang="en-US"/>
          </a:p>
        </p:txBody>
      </p:sp>
      <p:sp>
        <p:nvSpPr>
          <p:cNvPr id="7" name="Slide Number Placeholder 6"/>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952" y="473287"/>
            <a:ext cx="3207231" cy="1656503"/>
          </a:xfrm>
        </p:spPr>
        <p:txBody>
          <a:bodyPr anchor="b"/>
          <a:lstStyle>
            <a:lvl1pPr>
              <a:defRPr sz="3313"/>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27538" y="1022169"/>
            <a:ext cx="5034201" cy="5045104"/>
          </a:xfrm>
        </p:spPr>
        <p:txBody>
          <a:bodyPr anchor="t"/>
          <a:lstStyle>
            <a:lvl1pPr marL="0" indent="0">
              <a:buNone/>
              <a:defRPr sz="3313"/>
            </a:lvl1pPr>
            <a:lvl2pPr marL="473293" indent="0">
              <a:buNone/>
              <a:defRPr sz="2899"/>
            </a:lvl2pPr>
            <a:lvl3pPr marL="946587" indent="0">
              <a:buNone/>
              <a:defRPr sz="2484"/>
            </a:lvl3pPr>
            <a:lvl4pPr marL="1419880" indent="0">
              <a:buNone/>
              <a:defRPr sz="2070"/>
            </a:lvl4pPr>
            <a:lvl5pPr marL="1893174" indent="0">
              <a:buNone/>
              <a:defRPr sz="2070"/>
            </a:lvl5pPr>
            <a:lvl6pPr marL="2366467" indent="0">
              <a:buNone/>
              <a:defRPr sz="2070"/>
            </a:lvl6pPr>
            <a:lvl7pPr marL="2839761" indent="0">
              <a:buNone/>
              <a:defRPr sz="2070"/>
            </a:lvl7pPr>
            <a:lvl8pPr marL="3313054" indent="0">
              <a:buNone/>
              <a:defRPr sz="2070"/>
            </a:lvl8pPr>
            <a:lvl9pPr marL="3786348" indent="0">
              <a:buNone/>
              <a:defRPr sz="207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4952" y="2129790"/>
            <a:ext cx="3207231" cy="3945699"/>
          </a:xfrm>
        </p:spPr>
        <p:txBody>
          <a:bodyPr/>
          <a:lstStyle>
            <a:lvl1pPr marL="0" indent="0">
              <a:buNone/>
              <a:defRPr sz="1656"/>
            </a:lvl1pPr>
            <a:lvl2pPr marL="473293" indent="0">
              <a:buNone/>
              <a:defRPr sz="1449"/>
            </a:lvl2pPr>
            <a:lvl3pPr marL="946587" indent="0">
              <a:buNone/>
              <a:defRPr sz="1242"/>
            </a:lvl3pPr>
            <a:lvl4pPr marL="1419880" indent="0">
              <a:buNone/>
              <a:defRPr sz="1035"/>
            </a:lvl4pPr>
            <a:lvl5pPr marL="1893174" indent="0">
              <a:buNone/>
              <a:defRPr sz="1035"/>
            </a:lvl5pPr>
            <a:lvl6pPr marL="2366467" indent="0">
              <a:buNone/>
              <a:defRPr sz="1035"/>
            </a:lvl6pPr>
            <a:lvl7pPr marL="2839761" indent="0">
              <a:buNone/>
              <a:defRPr sz="1035"/>
            </a:lvl7pPr>
            <a:lvl8pPr marL="3313054" indent="0">
              <a:buNone/>
              <a:defRPr sz="1035"/>
            </a:lvl8pPr>
            <a:lvl9pPr marL="3786348" indent="0">
              <a:buNone/>
              <a:defRPr sz="103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31DDF4-B128-7049-B944-A860458724E1}" type="datetime1">
              <a:rPr lang="it-IT" smtClean="0"/>
              <a:t>03/10/18</a:t>
            </a:fld>
            <a:endParaRPr lang="en-US"/>
          </a:p>
        </p:txBody>
      </p:sp>
      <p:sp>
        <p:nvSpPr>
          <p:cNvPr id="6" name="Footer Placeholder 5"/>
          <p:cNvSpPr>
            <a:spLocks noGrp="1"/>
          </p:cNvSpPr>
          <p:nvPr>
            <p:ph type="ftr" sz="quarter" idx="11"/>
          </p:nvPr>
        </p:nvSpPr>
        <p:spPr/>
        <p:txBody>
          <a:bodyPr/>
          <a:lstStyle/>
          <a:p>
            <a:r>
              <a:rPr lang="en-US" smtClean="0"/>
              <a:t>Luigi Spinoglio - SST Meeting#1, ESTEC, 3/10/2018</a:t>
            </a:r>
            <a:endParaRPr lang="en-US"/>
          </a:p>
        </p:txBody>
      </p:sp>
      <p:sp>
        <p:nvSpPr>
          <p:cNvPr id="7" name="Slide Number Placeholder 6"/>
          <p:cNvSpPr>
            <a:spLocks noGrp="1"/>
          </p:cNvSpPr>
          <p:nvPr>
            <p:ph type="sldNum" sz="quarter" idx="12"/>
          </p:nvPr>
        </p:nvSpPr>
        <p:spPr/>
        <p:txBody>
          <a:bodyPr/>
          <a:lstStyle/>
          <a:p>
            <a:fld id="{1727294F-C032-6E41-BC0C-61184B023EB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3657" y="377974"/>
            <a:ext cx="8576786" cy="137220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3657" y="1889860"/>
            <a:ext cx="8576786" cy="450444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3657" y="6580001"/>
            <a:ext cx="2237423" cy="377972"/>
          </a:xfrm>
          <a:prstGeom prst="rect">
            <a:avLst/>
          </a:prstGeom>
        </p:spPr>
        <p:txBody>
          <a:bodyPr vert="horz" lIns="91440" tIns="45720" rIns="91440" bIns="45720" rtlCol="0" anchor="ctr"/>
          <a:lstStyle>
            <a:lvl1pPr algn="l">
              <a:defRPr sz="1242">
                <a:solidFill>
                  <a:schemeClr val="tx1">
                    <a:tint val="75000"/>
                  </a:schemeClr>
                </a:solidFill>
              </a:defRPr>
            </a:lvl1pPr>
          </a:lstStyle>
          <a:p>
            <a:fld id="{42069D30-19A0-7B43-A5E9-C23D8CEB9F68}" type="datetime1">
              <a:rPr lang="it-IT" smtClean="0"/>
              <a:t>03/10/18</a:t>
            </a:fld>
            <a:endParaRPr lang="en-US"/>
          </a:p>
        </p:txBody>
      </p:sp>
      <p:sp>
        <p:nvSpPr>
          <p:cNvPr id="5" name="Footer Placeholder 4"/>
          <p:cNvSpPr>
            <a:spLocks noGrp="1"/>
          </p:cNvSpPr>
          <p:nvPr>
            <p:ph type="ftr" sz="quarter" idx="3"/>
          </p:nvPr>
        </p:nvSpPr>
        <p:spPr>
          <a:xfrm>
            <a:off x="3293983" y="6580001"/>
            <a:ext cx="3356134" cy="377972"/>
          </a:xfrm>
          <a:prstGeom prst="rect">
            <a:avLst/>
          </a:prstGeom>
        </p:spPr>
        <p:txBody>
          <a:bodyPr vert="horz" lIns="91440" tIns="45720" rIns="91440" bIns="45720" rtlCol="0" anchor="ctr"/>
          <a:lstStyle>
            <a:lvl1pPr algn="ctr">
              <a:defRPr sz="1242">
                <a:solidFill>
                  <a:schemeClr val="tx1">
                    <a:tint val="75000"/>
                  </a:schemeClr>
                </a:solidFill>
              </a:defRPr>
            </a:lvl1pPr>
          </a:lstStyle>
          <a:p>
            <a:r>
              <a:rPr lang="en-US" smtClean="0"/>
              <a:t>Luigi Spinoglio - SST Meeting#1, ESTEC, 3/10/2018</a:t>
            </a:r>
            <a:endParaRPr lang="en-US"/>
          </a:p>
        </p:txBody>
      </p:sp>
      <p:sp>
        <p:nvSpPr>
          <p:cNvPr id="6" name="Slide Number Placeholder 5"/>
          <p:cNvSpPr>
            <a:spLocks noGrp="1"/>
          </p:cNvSpPr>
          <p:nvPr>
            <p:ph type="sldNum" sz="quarter" idx="4"/>
          </p:nvPr>
        </p:nvSpPr>
        <p:spPr>
          <a:xfrm>
            <a:off x="7023020" y="6580001"/>
            <a:ext cx="2237423" cy="377972"/>
          </a:xfrm>
          <a:prstGeom prst="rect">
            <a:avLst/>
          </a:prstGeom>
        </p:spPr>
        <p:txBody>
          <a:bodyPr vert="horz" lIns="91440" tIns="45720" rIns="91440" bIns="45720" rtlCol="0" anchor="ctr"/>
          <a:lstStyle>
            <a:lvl1pPr algn="r">
              <a:defRPr sz="1242">
                <a:solidFill>
                  <a:schemeClr val="tx1">
                    <a:tint val="75000"/>
                  </a:schemeClr>
                </a:solidFill>
              </a:defRPr>
            </a:lvl1pPr>
          </a:lstStyle>
          <a:p>
            <a:fld id="{1727294F-C032-6E41-BC0C-61184B023EBA}" type="slidenum">
              <a:rPr lang="en-US" smtClean="0"/>
              <a:t>‹#›</a:t>
            </a:fld>
            <a:endParaRPr lang="en-US"/>
          </a:p>
        </p:txBody>
      </p:sp>
    </p:spTree>
    <p:extLst>
      <p:ext uri="{BB962C8B-B14F-4D97-AF65-F5344CB8AC3E}">
        <p14:creationId xmlns:p14="http://schemas.microsoft.com/office/powerpoint/2010/main" val="20481537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sldNum="0" hdr="0" dt="0"/>
  <p:txStyles>
    <p:titleStyle>
      <a:lvl1pPr algn="l" defTabSz="946587" rtl="0" eaLnBrk="1" latinLnBrk="0" hangingPunct="1">
        <a:lnSpc>
          <a:spcPct val="90000"/>
        </a:lnSpc>
        <a:spcBef>
          <a:spcPct val="0"/>
        </a:spcBef>
        <a:buNone/>
        <a:defRPr sz="4555" kern="1200">
          <a:solidFill>
            <a:schemeClr val="tx1"/>
          </a:solidFill>
          <a:latin typeface="+mj-lt"/>
          <a:ea typeface="+mj-ea"/>
          <a:cs typeface="+mj-cs"/>
        </a:defRPr>
      </a:lvl1pPr>
    </p:titleStyle>
    <p:bodyStyle>
      <a:lvl1pPr marL="236647" indent="-236647" algn="l" defTabSz="946587" rtl="0" eaLnBrk="1" latinLnBrk="0" hangingPunct="1">
        <a:lnSpc>
          <a:spcPct val="90000"/>
        </a:lnSpc>
        <a:spcBef>
          <a:spcPts val="1035"/>
        </a:spcBef>
        <a:buFont typeface="Arial" panose="020B0604020202020204" pitchFamily="34" charset="0"/>
        <a:buChar char="•"/>
        <a:defRPr sz="2899" kern="1200">
          <a:solidFill>
            <a:schemeClr val="tx1"/>
          </a:solidFill>
          <a:latin typeface="+mn-lt"/>
          <a:ea typeface="+mn-ea"/>
          <a:cs typeface="+mn-cs"/>
        </a:defRPr>
      </a:lvl1pPr>
      <a:lvl2pPr marL="709940" indent="-236647" algn="l" defTabSz="946587" rtl="0" eaLnBrk="1" latinLnBrk="0" hangingPunct="1">
        <a:lnSpc>
          <a:spcPct val="90000"/>
        </a:lnSpc>
        <a:spcBef>
          <a:spcPts val="518"/>
        </a:spcBef>
        <a:buFont typeface="Arial" panose="020B0604020202020204" pitchFamily="34" charset="0"/>
        <a:buChar char="•"/>
        <a:defRPr sz="2484" kern="1200">
          <a:solidFill>
            <a:schemeClr val="tx1"/>
          </a:solidFill>
          <a:latin typeface="+mn-lt"/>
          <a:ea typeface="+mn-ea"/>
          <a:cs typeface="+mn-cs"/>
        </a:defRPr>
      </a:lvl2pPr>
      <a:lvl3pPr marL="1183234" indent="-236647" algn="l" defTabSz="946587" rtl="0" eaLnBrk="1" latinLnBrk="0" hangingPunct="1">
        <a:lnSpc>
          <a:spcPct val="90000"/>
        </a:lnSpc>
        <a:spcBef>
          <a:spcPts val="518"/>
        </a:spcBef>
        <a:buFont typeface="Arial" panose="020B0604020202020204" pitchFamily="34" charset="0"/>
        <a:buChar char="•"/>
        <a:defRPr sz="2070" kern="1200">
          <a:solidFill>
            <a:schemeClr val="tx1"/>
          </a:solidFill>
          <a:latin typeface="+mn-lt"/>
          <a:ea typeface="+mn-ea"/>
          <a:cs typeface="+mn-cs"/>
        </a:defRPr>
      </a:lvl3pPr>
      <a:lvl4pPr marL="1656527" indent="-236647" algn="l" defTabSz="946587" rtl="0" eaLnBrk="1" latinLnBrk="0" hangingPunct="1">
        <a:lnSpc>
          <a:spcPct val="90000"/>
        </a:lnSpc>
        <a:spcBef>
          <a:spcPts val="518"/>
        </a:spcBef>
        <a:buFont typeface="Arial" panose="020B0604020202020204" pitchFamily="34" charset="0"/>
        <a:buChar char="•"/>
        <a:defRPr sz="1863" kern="1200">
          <a:solidFill>
            <a:schemeClr val="tx1"/>
          </a:solidFill>
          <a:latin typeface="+mn-lt"/>
          <a:ea typeface="+mn-ea"/>
          <a:cs typeface="+mn-cs"/>
        </a:defRPr>
      </a:lvl4pPr>
      <a:lvl5pPr marL="2129820" indent="-236647" algn="l" defTabSz="946587" rtl="0" eaLnBrk="1" latinLnBrk="0" hangingPunct="1">
        <a:lnSpc>
          <a:spcPct val="90000"/>
        </a:lnSpc>
        <a:spcBef>
          <a:spcPts val="518"/>
        </a:spcBef>
        <a:buFont typeface="Arial" panose="020B0604020202020204" pitchFamily="34" charset="0"/>
        <a:buChar char="•"/>
        <a:defRPr sz="1863" kern="1200">
          <a:solidFill>
            <a:schemeClr val="tx1"/>
          </a:solidFill>
          <a:latin typeface="+mn-lt"/>
          <a:ea typeface="+mn-ea"/>
          <a:cs typeface="+mn-cs"/>
        </a:defRPr>
      </a:lvl5pPr>
      <a:lvl6pPr marL="2603114" indent="-236647" algn="l" defTabSz="946587" rtl="0" eaLnBrk="1" latinLnBrk="0" hangingPunct="1">
        <a:lnSpc>
          <a:spcPct val="90000"/>
        </a:lnSpc>
        <a:spcBef>
          <a:spcPts val="518"/>
        </a:spcBef>
        <a:buFont typeface="Arial" panose="020B0604020202020204" pitchFamily="34" charset="0"/>
        <a:buChar char="•"/>
        <a:defRPr sz="1863" kern="1200">
          <a:solidFill>
            <a:schemeClr val="tx1"/>
          </a:solidFill>
          <a:latin typeface="+mn-lt"/>
          <a:ea typeface="+mn-ea"/>
          <a:cs typeface="+mn-cs"/>
        </a:defRPr>
      </a:lvl6pPr>
      <a:lvl7pPr marL="3076407" indent="-236647" algn="l" defTabSz="946587" rtl="0" eaLnBrk="1" latinLnBrk="0" hangingPunct="1">
        <a:lnSpc>
          <a:spcPct val="90000"/>
        </a:lnSpc>
        <a:spcBef>
          <a:spcPts val="518"/>
        </a:spcBef>
        <a:buFont typeface="Arial" panose="020B0604020202020204" pitchFamily="34" charset="0"/>
        <a:buChar char="•"/>
        <a:defRPr sz="1863" kern="1200">
          <a:solidFill>
            <a:schemeClr val="tx1"/>
          </a:solidFill>
          <a:latin typeface="+mn-lt"/>
          <a:ea typeface="+mn-ea"/>
          <a:cs typeface="+mn-cs"/>
        </a:defRPr>
      </a:lvl7pPr>
      <a:lvl8pPr marL="3549701" indent="-236647" algn="l" defTabSz="946587" rtl="0" eaLnBrk="1" latinLnBrk="0" hangingPunct="1">
        <a:lnSpc>
          <a:spcPct val="90000"/>
        </a:lnSpc>
        <a:spcBef>
          <a:spcPts val="518"/>
        </a:spcBef>
        <a:buFont typeface="Arial" panose="020B0604020202020204" pitchFamily="34" charset="0"/>
        <a:buChar char="•"/>
        <a:defRPr sz="1863" kern="1200">
          <a:solidFill>
            <a:schemeClr val="tx1"/>
          </a:solidFill>
          <a:latin typeface="+mn-lt"/>
          <a:ea typeface="+mn-ea"/>
          <a:cs typeface="+mn-cs"/>
        </a:defRPr>
      </a:lvl8pPr>
      <a:lvl9pPr marL="4022994" indent="-236647" algn="l" defTabSz="946587" rtl="0" eaLnBrk="1" latinLnBrk="0" hangingPunct="1">
        <a:lnSpc>
          <a:spcPct val="90000"/>
        </a:lnSpc>
        <a:spcBef>
          <a:spcPts val="518"/>
        </a:spcBef>
        <a:buFont typeface="Arial" panose="020B0604020202020204" pitchFamily="34" charset="0"/>
        <a:buChar char="•"/>
        <a:defRPr sz="1863" kern="1200">
          <a:solidFill>
            <a:schemeClr val="tx1"/>
          </a:solidFill>
          <a:latin typeface="+mn-lt"/>
          <a:ea typeface="+mn-ea"/>
          <a:cs typeface="+mn-cs"/>
        </a:defRPr>
      </a:lvl9pPr>
    </p:bodyStyle>
    <p:otherStyle>
      <a:defPPr>
        <a:defRPr lang="en-US"/>
      </a:defPPr>
      <a:lvl1pPr marL="0" algn="l" defTabSz="946587" rtl="0" eaLnBrk="1" latinLnBrk="0" hangingPunct="1">
        <a:defRPr sz="1863" kern="1200">
          <a:solidFill>
            <a:schemeClr val="tx1"/>
          </a:solidFill>
          <a:latin typeface="+mn-lt"/>
          <a:ea typeface="+mn-ea"/>
          <a:cs typeface="+mn-cs"/>
        </a:defRPr>
      </a:lvl1pPr>
      <a:lvl2pPr marL="473293" algn="l" defTabSz="946587" rtl="0" eaLnBrk="1" latinLnBrk="0" hangingPunct="1">
        <a:defRPr sz="1863" kern="1200">
          <a:solidFill>
            <a:schemeClr val="tx1"/>
          </a:solidFill>
          <a:latin typeface="+mn-lt"/>
          <a:ea typeface="+mn-ea"/>
          <a:cs typeface="+mn-cs"/>
        </a:defRPr>
      </a:lvl2pPr>
      <a:lvl3pPr marL="946587" algn="l" defTabSz="946587" rtl="0" eaLnBrk="1" latinLnBrk="0" hangingPunct="1">
        <a:defRPr sz="1863" kern="1200">
          <a:solidFill>
            <a:schemeClr val="tx1"/>
          </a:solidFill>
          <a:latin typeface="+mn-lt"/>
          <a:ea typeface="+mn-ea"/>
          <a:cs typeface="+mn-cs"/>
        </a:defRPr>
      </a:lvl3pPr>
      <a:lvl4pPr marL="1419880" algn="l" defTabSz="946587" rtl="0" eaLnBrk="1" latinLnBrk="0" hangingPunct="1">
        <a:defRPr sz="1863" kern="1200">
          <a:solidFill>
            <a:schemeClr val="tx1"/>
          </a:solidFill>
          <a:latin typeface="+mn-lt"/>
          <a:ea typeface="+mn-ea"/>
          <a:cs typeface="+mn-cs"/>
        </a:defRPr>
      </a:lvl4pPr>
      <a:lvl5pPr marL="1893174" algn="l" defTabSz="946587" rtl="0" eaLnBrk="1" latinLnBrk="0" hangingPunct="1">
        <a:defRPr sz="1863" kern="1200">
          <a:solidFill>
            <a:schemeClr val="tx1"/>
          </a:solidFill>
          <a:latin typeface="+mn-lt"/>
          <a:ea typeface="+mn-ea"/>
          <a:cs typeface="+mn-cs"/>
        </a:defRPr>
      </a:lvl5pPr>
      <a:lvl6pPr marL="2366467" algn="l" defTabSz="946587" rtl="0" eaLnBrk="1" latinLnBrk="0" hangingPunct="1">
        <a:defRPr sz="1863" kern="1200">
          <a:solidFill>
            <a:schemeClr val="tx1"/>
          </a:solidFill>
          <a:latin typeface="+mn-lt"/>
          <a:ea typeface="+mn-ea"/>
          <a:cs typeface="+mn-cs"/>
        </a:defRPr>
      </a:lvl6pPr>
      <a:lvl7pPr marL="2839761" algn="l" defTabSz="946587" rtl="0" eaLnBrk="1" latinLnBrk="0" hangingPunct="1">
        <a:defRPr sz="1863" kern="1200">
          <a:solidFill>
            <a:schemeClr val="tx1"/>
          </a:solidFill>
          <a:latin typeface="+mn-lt"/>
          <a:ea typeface="+mn-ea"/>
          <a:cs typeface="+mn-cs"/>
        </a:defRPr>
      </a:lvl7pPr>
      <a:lvl8pPr marL="3313054" algn="l" defTabSz="946587" rtl="0" eaLnBrk="1" latinLnBrk="0" hangingPunct="1">
        <a:defRPr sz="1863" kern="1200">
          <a:solidFill>
            <a:schemeClr val="tx1"/>
          </a:solidFill>
          <a:latin typeface="+mn-lt"/>
          <a:ea typeface="+mn-ea"/>
          <a:cs typeface="+mn-cs"/>
        </a:defRPr>
      </a:lvl8pPr>
      <a:lvl9pPr marL="3786348" algn="l" defTabSz="946587" rtl="0" eaLnBrk="1" latinLnBrk="0" hangingPunct="1">
        <a:defRPr sz="18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16.e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27200"/>
            <a:ext cx="9944099" cy="726332"/>
          </a:xfrm>
          <a:solidFill>
            <a:schemeClr val="accent4">
              <a:lumMod val="40000"/>
              <a:lumOff val="60000"/>
            </a:schemeClr>
          </a:solidFill>
        </p:spPr>
        <p:txBody>
          <a:bodyPr>
            <a:normAutofit/>
          </a:bodyPr>
          <a:lstStyle/>
          <a:p>
            <a:pPr algn="ctr"/>
            <a:r>
              <a:rPr lang="en-US" sz="2800" b="1" dirty="0" smtClean="0">
                <a:latin typeface="Al Bayan Plain" charset="-78"/>
                <a:ea typeface="Al Bayan Plain" charset="-78"/>
                <a:cs typeface="Al Bayan Plain" charset="-78"/>
              </a:rPr>
              <a:t>1. What are the hot science topics for SPICA in galaxy evolution?</a:t>
            </a:r>
            <a:endParaRPr lang="en-US" sz="1200" b="1" dirty="0">
              <a:latin typeface="Al Bayan Plain" charset="-78"/>
              <a:ea typeface="Al Bayan Plain" charset="-78"/>
              <a:cs typeface="Al Bayan Plain" charset="-78"/>
            </a:endParaRPr>
          </a:p>
        </p:txBody>
      </p:sp>
      <p:sp>
        <p:nvSpPr>
          <p:cNvPr id="3" name="Content Placeholder 2"/>
          <p:cNvSpPr>
            <a:spLocks noGrp="1"/>
          </p:cNvSpPr>
          <p:nvPr>
            <p:ph idx="1"/>
          </p:nvPr>
        </p:nvSpPr>
        <p:spPr>
          <a:xfrm>
            <a:off x="0" y="2594859"/>
            <a:ext cx="9944099" cy="4504441"/>
          </a:xfrm>
          <a:solidFill>
            <a:schemeClr val="accent5">
              <a:lumMod val="20000"/>
              <a:lumOff val="80000"/>
            </a:schemeClr>
          </a:solidFill>
        </p:spPr>
        <p:txBody>
          <a:bodyPr>
            <a:normAutofit/>
          </a:bodyPr>
          <a:lstStyle/>
          <a:p>
            <a:pPr marL="229469" lvl="1">
              <a:spcBef>
                <a:spcPts val="1004"/>
              </a:spcBef>
            </a:pPr>
            <a:r>
              <a:rPr lang="en-US" sz="3000" dirty="0" smtClean="0"/>
              <a:t>Galaxy evolution case: </a:t>
            </a:r>
          </a:p>
          <a:p>
            <a:pPr marL="980466" lvl="2" indent="-514350">
              <a:spcBef>
                <a:spcPts val="1004"/>
              </a:spcBef>
              <a:buFont typeface="+mj-lt"/>
              <a:buAutoNum type="arabicPeriod"/>
            </a:pPr>
            <a:r>
              <a:rPr lang="en-US" sz="2400" dirty="0" smtClean="0"/>
              <a:t>Mapping BHAR and SFR through spectroscopy at 0&lt;z&lt;4</a:t>
            </a:r>
          </a:p>
          <a:p>
            <a:pPr marL="980466" lvl="2" indent="-514350">
              <a:spcBef>
                <a:spcPts val="1004"/>
              </a:spcBef>
              <a:buFont typeface="+mj-lt"/>
              <a:buAutoNum type="arabicPeriod"/>
            </a:pPr>
            <a:r>
              <a:rPr lang="en-US" sz="2400" dirty="0"/>
              <a:t>Feedback &amp; Feeding in the context of galaxy evolution</a:t>
            </a:r>
          </a:p>
          <a:p>
            <a:pPr marL="980466" lvl="2" indent="-514350">
              <a:spcBef>
                <a:spcPts val="1004"/>
              </a:spcBef>
              <a:buFont typeface="+mj-lt"/>
              <a:buAutoNum type="arabicPeriod"/>
            </a:pPr>
            <a:r>
              <a:rPr lang="en-US" sz="2400" dirty="0"/>
              <a:t>Chemical Evolution of Galaxies: The Rise of Metals and Dust </a:t>
            </a:r>
          </a:p>
          <a:p>
            <a:pPr marL="980466" lvl="2" indent="-514350">
              <a:spcBef>
                <a:spcPts val="1004"/>
              </a:spcBef>
              <a:buFont typeface="+mj-lt"/>
              <a:buAutoNum type="arabicPeriod"/>
            </a:pPr>
            <a:r>
              <a:rPr lang="en-US" sz="2400" dirty="0"/>
              <a:t>Towards the epoch of </a:t>
            </a:r>
            <a:r>
              <a:rPr lang="en-US" sz="2400" dirty="0" smtClean="0"/>
              <a:t>Re-Ionization through </a:t>
            </a:r>
            <a:r>
              <a:rPr lang="en-US" sz="2400" dirty="0"/>
              <a:t>photometric </a:t>
            </a:r>
            <a:r>
              <a:rPr lang="en-US" sz="2400" dirty="0" smtClean="0"/>
              <a:t>surveys</a:t>
            </a:r>
            <a:endParaRPr lang="en-US" sz="2400" dirty="0"/>
          </a:p>
          <a:p>
            <a:pPr marL="980466" lvl="2" indent="-514350">
              <a:spcBef>
                <a:spcPts val="1004"/>
              </a:spcBef>
              <a:buFont typeface="+mj-lt"/>
              <a:buAutoNum type="arabicPeriod"/>
            </a:pPr>
            <a:r>
              <a:rPr lang="en-US" sz="2400" dirty="0"/>
              <a:t>Towards the epoch of Re-Ionization through </a:t>
            </a:r>
            <a:r>
              <a:rPr lang="en-US" sz="2400" dirty="0" smtClean="0"/>
              <a:t>deep SAFARI spectroscopy</a:t>
            </a:r>
          </a:p>
          <a:p>
            <a:pPr marL="466116" lvl="2" indent="0">
              <a:spcBef>
                <a:spcPts val="1004"/>
              </a:spcBef>
              <a:buNone/>
            </a:pPr>
            <a:r>
              <a:rPr lang="en-US" sz="2400" b="1" dirty="0" smtClean="0">
                <a:solidFill>
                  <a:srgbClr val="C00000"/>
                </a:solidFill>
              </a:rPr>
              <a:t>Explore:</a:t>
            </a:r>
          </a:p>
          <a:p>
            <a:pPr marL="466116" lvl="2" indent="0">
              <a:spcBef>
                <a:spcPts val="1004"/>
              </a:spcBef>
              <a:buNone/>
            </a:pPr>
            <a:r>
              <a:rPr lang="en-US" sz="2400" dirty="0" smtClean="0"/>
              <a:t>SPICA-SMI 34µm +B-BOP 60-70µm large-area </a:t>
            </a:r>
            <a:r>
              <a:rPr lang="en-US" sz="2400" dirty="0"/>
              <a:t>deep surveys will provide </a:t>
            </a:r>
            <a:r>
              <a:rPr lang="en-US" sz="2400" dirty="0" smtClean="0"/>
              <a:t>2-band continuum </a:t>
            </a:r>
            <a:r>
              <a:rPr lang="en-US" sz="2400" dirty="0"/>
              <a:t>fluxes for unbiased samples of tens of thousands of galaxies</a:t>
            </a:r>
          </a:p>
        </p:txBody>
      </p:sp>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sp>
        <p:nvSpPr>
          <p:cNvPr id="5" name="TextBox 4"/>
          <p:cNvSpPr txBox="1"/>
          <p:nvPr/>
        </p:nvSpPr>
        <p:spPr>
          <a:xfrm>
            <a:off x="493486" y="130629"/>
            <a:ext cx="9071428" cy="1323439"/>
          </a:xfrm>
          <a:prstGeom prst="rect">
            <a:avLst/>
          </a:prstGeom>
          <a:noFill/>
        </p:spPr>
        <p:txBody>
          <a:bodyPr wrap="square" rtlCol="0">
            <a:spAutoFit/>
          </a:bodyPr>
          <a:lstStyle/>
          <a:p>
            <a:r>
              <a:rPr lang="en-US" sz="4000" b="1" dirty="0" smtClean="0">
                <a:solidFill>
                  <a:srgbClr val="FFFF00"/>
                </a:solidFill>
              </a:rPr>
              <a:t>From the science goals to the SPICA science requirements</a:t>
            </a:r>
            <a:endParaRPr lang="en-US" sz="4000" b="1" dirty="0">
              <a:solidFill>
                <a:srgbClr val="FFFF00"/>
              </a:solidFill>
            </a:endParaRPr>
          </a:p>
        </p:txBody>
      </p:sp>
    </p:spTree>
    <p:extLst>
      <p:ext uri="{BB962C8B-B14F-4D97-AF65-F5344CB8AC3E}">
        <p14:creationId xmlns:p14="http://schemas.microsoft.com/office/powerpoint/2010/main" val="1995592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57" y="377974"/>
            <a:ext cx="8576786" cy="279251"/>
          </a:xfrm>
        </p:spPr>
        <p:txBody>
          <a:bodyPr>
            <a:normAutofit fontScale="90000"/>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89824828"/>
              </p:ext>
            </p:extLst>
          </p:nvPr>
        </p:nvGraphicFramePr>
        <p:xfrm>
          <a:off x="763558" y="0"/>
          <a:ext cx="8496885" cy="7071360"/>
        </p:xfrm>
        <a:graphic>
          <a:graphicData uri="http://schemas.openxmlformats.org/drawingml/2006/table">
            <a:tbl>
              <a:tblPr firstRow="1" firstCol="1" bandRow="1">
                <a:tableStyleId>{5C22544A-7EE6-4342-B048-85BDC9FD1C3A}</a:tableStyleId>
              </a:tblPr>
              <a:tblGrid>
                <a:gridCol w="8496885"/>
              </a:tblGrid>
              <a:tr h="6789161">
                <a:tc>
                  <a:txBody>
                    <a:bodyPr/>
                    <a:lstStyle/>
                    <a:p>
                      <a:pPr>
                        <a:spcAft>
                          <a:spcPts val="0"/>
                        </a:spcAft>
                      </a:pPr>
                      <a:r>
                        <a:rPr lang="en-GB" sz="3200" dirty="0" smtClean="0">
                          <a:solidFill>
                            <a:srgbClr val="FFFF00"/>
                          </a:solidFill>
                          <a:effectLst/>
                        </a:rPr>
                        <a:t>BASELINE SPECTROSCOPIC SURVEYS</a:t>
                      </a:r>
                      <a:r>
                        <a:rPr lang="en-GB" sz="1600" baseline="0" dirty="0" smtClean="0">
                          <a:solidFill>
                            <a:srgbClr val="FFFF00"/>
                          </a:solidFill>
                          <a:effectLst/>
                        </a:rPr>
                        <a:t> </a:t>
                      </a:r>
                      <a:r>
                        <a:rPr lang="en-GB" sz="1600" dirty="0" smtClean="0">
                          <a:solidFill>
                            <a:srgbClr val="FFFF00"/>
                          </a:solidFill>
                          <a:effectLst/>
                        </a:rPr>
                        <a:t>(5X10^-20 W/m^2 5𝛔 1 hr.)</a:t>
                      </a:r>
                      <a:endParaRPr lang="en-US" sz="1600" dirty="0" smtClean="0">
                        <a:solidFill>
                          <a:srgbClr val="FFFF00"/>
                        </a:solidFill>
                        <a:effectLst/>
                      </a:endParaRPr>
                    </a:p>
                    <a:p>
                      <a:pPr marL="0" marR="0" indent="0" algn="l" defTabSz="946587" rtl="0" eaLnBrk="1" fontAlgn="auto" latinLnBrk="0" hangingPunct="1">
                        <a:lnSpc>
                          <a:spcPct val="100000"/>
                        </a:lnSpc>
                        <a:spcBef>
                          <a:spcPts val="0"/>
                        </a:spcBef>
                        <a:spcAft>
                          <a:spcPts val="0"/>
                        </a:spcAft>
                        <a:buClrTx/>
                        <a:buSzTx/>
                        <a:buFontTx/>
                        <a:buNone/>
                        <a:tabLst/>
                        <a:defRPr/>
                      </a:pPr>
                      <a:r>
                        <a:rPr lang="en-GB" sz="1600" dirty="0" smtClean="0">
                          <a:solidFill>
                            <a:srgbClr val="FFFF00"/>
                          </a:solidFill>
                          <a:effectLst/>
                        </a:rPr>
                        <a:t>Slice </a:t>
                      </a:r>
                      <a:r>
                        <a:rPr lang="en-GB" sz="1600" dirty="0">
                          <a:solidFill>
                            <a:srgbClr val="FFFF00"/>
                          </a:solidFill>
                          <a:effectLst/>
                        </a:rPr>
                        <a:t>at z=1: </a:t>
                      </a:r>
                      <a:r>
                        <a:rPr lang="en-GB" sz="1600" dirty="0" smtClean="0">
                          <a:solidFill>
                            <a:srgbClr val="FFFF00"/>
                          </a:solidFill>
                          <a:effectLst/>
                        </a:rPr>
                        <a:t>       [NOTE:</a:t>
                      </a:r>
                      <a:r>
                        <a:rPr lang="en-GB" sz="1600" baseline="0" dirty="0" smtClean="0">
                          <a:solidFill>
                            <a:srgbClr val="FFFF00"/>
                          </a:solidFill>
                          <a:effectLst/>
                        </a:rPr>
                        <a:t> MIN. OBSERVING TIME on-source SET TO 0.1 hrs.]</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a:effectLst/>
                        </a:rPr>
                        <a:t>11.00  3.498e-20      2.044  3.406e-20      2.155     </a:t>
                      </a:r>
                      <a:r>
                        <a:rPr lang="en-GB" sz="1600" dirty="0">
                          <a:solidFill>
                            <a:srgbClr val="FFFF00"/>
                          </a:solidFill>
                          <a:effectLst/>
                        </a:rPr>
                        <a:t>(1.212e-20     17.02)        </a:t>
                      </a:r>
                      <a:r>
                        <a:rPr lang="en-GB" sz="1600" dirty="0">
                          <a:effectLst/>
                        </a:rPr>
                        <a:t>2 hrs.</a:t>
                      </a:r>
                      <a:endParaRPr lang="en-US" sz="1600" dirty="0">
                        <a:effectLst/>
                      </a:endParaRPr>
                    </a:p>
                    <a:p>
                      <a:pPr>
                        <a:spcAft>
                          <a:spcPts val="0"/>
                        </a:spcAft>
                      </a:pPr>
                      <a:r>
                        <a:rPr lang="it-IT" sz="1600" dirty="0">
                          <a:effectLst/>
                        </a:rPr>
                        <a:t>11.50  9.649e-20      0.269  1.315e-19      0.145      3.742e-20      1.786         </a:t>
                      </a:r>
                      <a:r>
                        <a:rPr lang="it-IT" sz="1600" dirty="0" smtClean="0">
                          <a:effectLst/>
                        </a:rPr>
                        <a:t>2 </a:t>
                      </a:r>
                      <a:r>
                        <a:rPr lang="it-IT" sz="1600" dirty="0" err="1">
                          <a:effectLst/>
                        </a:rPr>
                        <a:t>hrs</a:t>
                      </a:r>
                      <a:r>
                        <a:rPr lang="it-IT" sz="1600" dirty="0">
                          <a:effectLst/>
                        </a:rPr>
                        <a:t>.</a:t>
                      </a:r>
                      <a:endParaRPr lang="en-US" sz="1600" dirty="0">
                        <a:effectLst/>
                      </a:endParaRPr>
                    </a:p>
                    <a:p>
                      <a:pPr>
                        <a:spcAft>
                          <a:spcPts val="0"/>
                        </a:spcAft>
                      </a:pPr>
                      <a:r>
                        <a:rPr lang="it-IT" sz="1600" dirty="0">
                          <a:effectLst/>
                        </a:rPr>
                        <a:t>12.00  2.662e-19      0.035  5.077e-19      0.010      1.155e-19      0.187         0.25 </a:t>
                      </a:r>
                      <a:r>
                        <a:rPr lang="it-IT" sz="1600" dirty="0" err="1">
                          <a:effectLst/>
                        </a:rPr>
                        <a:t>hrs</a:t>
                      </a:r>
                      <a:r>
                        <a:rPr lang="it-IT" sz="1600" dirty="0">
                          <a:effectLst/>
                        </a:rPr>
                        <a:t>.</a:t>
                      </a:r>
                      <a:endParaRPr lang="en-US" sz="1600" dirty="0">
                        <a:effectLst/>
                      </a:endParaRPr>
                    </a:p>
                    <a:p>
                      <a:pPr>
                        <a:spcAft>
                          <a:spcPts val="0"/>
                        </a:spcAft>
                      </a:pPr>
                      <a:r>
                        <a:rPr lang="it-IT" sz="1600" dirty="0">
                          <a:effectLst/>
                        </a:rPr>
                        <a:t>12.50  7.343e-19      0.005  1.960e-18      0.001      3.567e-19      0.020         0.25 </a:t>
                      </a:r>
                      <a:r>
                        <a:rPr lang="it-IT" sz="1600" dirty="0" err="1">
                          <a:effectLst/>
                        </a:rPr>
                        <a:t>hrs</a:t>
                      </a:r>
                      <a:r>
                        <a:rPr lang="it-IT" sz="1600" dirty="0">
                          <a:effectLst/>
                        </a:rPr>
                        <a:t>.</a:t>
                      </a:r>
                      <a:endParaRPr lang="en-US" sz="1600" dirty="0">
                        <a:effectLst/>
                      </a:endParaRPr>
                    </a:p>
                    <a:p>
                      <a:pPr>
                        <a:spcAft>
                          <a:spcPts val="0"/>
                        </a:spcAft>
                      </a:pPr>
                      <a:r>
                        <a:rPr lang="it-IT" sz="1600" dirty="0">
                          <a:effectLst/>
                        </a:rPr>
                        <a:t>13.00  2.026e-18      0.001  7.567e-18      0.000      1.101e-18      0.002         </a:t>
                      </a:r>
                      <a:r>
                        <a:rPr lang="it-IT" sz="1600" dirty="0" smtClean="0">
                          <a:effectLst/>
                        </a:rPr>
                        <a:t>0.1 </a:t>
                      </a:r>
                      <a:r>
                        <a:rPr lang="it-IT" sz="1600" dirty="0" err="1">
                          <a:effectLst/>
                        </a:rPr>
                        <a:t>hrs</a:t>
                      </a:r>
                      <a:r>
                        <a:rPr lang="it-IT" sz="1600" dirty="0">
                          <a:effectLst/>
                        </a:rPr>
                        <a:t>.</a:t>
                      </a:r>
                      <a:endParaRPr lang="en-US" sz="1600" dirty="0">
                        <a:effectLst/>
                      </a:endParaRPr>
                    </a:p>
                    <a:p>
                      <a:pPr>
                        <a:spcAft>
                          <a:spcPts val="0"/>
                        </a:spcAft>
                      </a:pPr>
                      <a:r>
                        <a:rPr lang="en-GB" sz="1600" dirty="0">
                          <a:effectLst/>
                        </a:rPr>
                        <a:t>13.50  5.588e-18      0.000  2.922e-17      0.000      3.400e-18      0.000         </a:t>
                      </a:r>
                      <a:r>
                        <a:rPr lang="en-GB" sz="1600" dirty="0" smtClean="0">
                          <a:effectLst/>
                        </a:rPr>
                        <a:t>0.1 </a:t>
                      </a:r>
                      <a:r>
                        <a:rPr lang="en-GB" sz="1600" dirty="0">
                          <a:effectLst/>
                        </a:rPr>
                        <a:t>hrs.</a:t>
                      </a:r>
                      <a:endParaRPr lang="en-US" sz="1600" dirty="0">
                        <a:effectLst/>
                      </a:endParaRPr>
                    </a:p>
                    <a:p>
                      <a:pPr>
                        <a:spcAft>
                          <a:spcPts val="0"/>
                        </a:spcAft>
                      </a:pPr>
                      <a:r>
                        <a:rPr lang="en-GB" sz="1600" dirty="0">
                          <a:effectLst/>
                        </a:rPr>
                        <a:t>total time for z=1 bin = </a:t>
                      </a:r>
                      <a:r>
                        <a:rPr lang="en-GB" sz="1600" dirty="0" err="1">
                          <a:effectLst/>
                        </a:rPr>
                        <a:t>Σ</a:t>
                      </a:r>
                      <a:r>
                        <a:rPr lang="en-GB" sz="1600" baseline="-25000" dirty="0" err="1">
                          <a:effectLst/>
                        </a:rPr>
                        <a:t>L_bin</a:t>
                      </a:r>
                      <a:r>
                        <a:rPr lang="en-GB" sz="1600" baseline="-25000" dirty="0">
                          <a:effectLst/>
                        </a:rPr>
                        <a:t>=1,6 </a:t>
                      </a:r>
                      <a:r>
                        <a:rPr lang="en-GB" sz="1600" dirty="0">
                          <a:effectLst/>
                        </a:rPr>
                        <a:t>(time) x </a:t>
                      </a:r>
                      <a:r>
                        <a:rPr lang="en-GB" sz="1600" dirty="0" smtClean="0">
                          <a:effectLst/>
                        </a:rPr>
                        <a:t>60 </a:t>
                      </a:r>
                      <a:r>
                        <a:rPr lang="en-GB" sz="1600" dirty="0">
                          <a:effectLst/>
                        </a:rPr>
                        <a:t>sources = </a:t>
                      </a:r>
                      <a:r>
                        <a:rPr lang="en-GB" sz="1600" dirty="0" smtClean="0">
                          <a:effectLst/>
                        </a:rPr>
                        <a:t>4.7 </a:t>
                      </a:r>
                      <a:r>
                        <a:rPr lang="en-GB" sz="1600" dirty="0">
                          <a:effectLst/>
                        </a:rPr>
                        <a:t>x </a:t>
                      </a:r>
                      <a:r>
                        <a:rPr lang="en-GB" sz="1600" dirty="0" smtClean="0">
                          <a:effectLst/>
                        </a:rPr>
                        <a:t>60 </a:t>
                      </a:r>
                      <a:r>
                        <a:rPr lang="en-GB" sz="1600" dirty="0">
                          <a:effectLst/>
                        </a:rPr>
                        <a:t>sources = </a:t>
                      </a:r>
                      <a:r>
                        <a:rPr lang="en-GB" sz="1600" dirty="0" smtClean="0">
                          <a:effectLst/>
                        </a:rPr>
                        <a:t>282 </a:t>
                      </a:r>
                      <a:r>
                        <a:rPr lang="en-GB" sz="1600" dirty="0">
                          <a:effectLst/>
                        </a:rPr>
                        <a:t>hours  </a:t>
                      </a:r>
                      <a:endParaRPr lang="en-GB" sz="1600" dirty="0" smtClean="0">
                        <a:effectLst/>
                      </a:endParaRPr>
                    </a:p>
                    <a:p>
                      <a:pPr>
                        <a:spcAft>
                          <a:spcPts val="0"/>
                        </a:spcAft>
                      </a:pPr>
                      <a:endParaRPr lang="en-US" sz="1600" dirty="0">
                        <a:effectLst/>
                      </a:endParaRPr>
                    </a:p>
                    <a:p>
                      <a:pPr>
                        <a:spcAft>
                          <a:spcPts val="0"/>
                        </a:spcAft>
                      </a:pPr>
                      <a:r>
                        <a:rPr lang="en-GB" sz="1600" dirty="0">
                          <a:solidFill>
                            <a:srgbClr val="FFFF00"/>
                          </a:solidFill>
                          <a:effectLst/>
                        </a:rPr>
                        <a:t>Slice at z=2:    </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a:effectLst/>
                        </a:rPr>
                        <a:t>11.50  1.732e-20      8.337    2.360e-20      4.489    </a:t>
                      </a:r>
                      <a:r>
                        <a:rPr lang="en-GB" sz="1600" dirty="0">
                          <a:solidFill>
                            <a:srgbClr val="FFFF00"/>
                          </a:solidFill>
                          <a:effectLst/>
                        </a:rPr>
                        <a:t>(6.715e-21     55.4)           </a:t>
                      </a:r>
                      <a:r>
                        <a:rPr lang="en-GB" sz="1600" dirty="0">
                          <a:effectLst/>
                        </a:rPr>
                        <a:t>8 hrs.</a:t>
                      </a:r>
                      <a:endParaRPr lang="en-US" sz="1600" dirty="0">
                        <a:effectLst/>
                      </a:endParaRPr>
                    </a:p>
                    <a:p>
                      <a:pPr>
                        <a:spcAft>
                          <a:spcPts val="0"/>
                        </a:spcAft>
                      </a:pPr>
                      <a:r>
                        <a:rPr lang="it-IT" sz="1600" dirty="0">
                          <a:effectLst/>
                        </a:rPr>
                        <a:t>12.00  4.777e-20      1.096    9.111e-20      0.301    2.073e-20       5.82            6 </a:t>
                      </a:r>
                      <a:r>
                        <a:rPr lang="it-IT" sz="1600" dirty="0" err="1">
                          <a:effectLst/>
                        </a:rPr>
                        <a:t>hrs</a:t>
                      </a:r>
                      <a:r>
                        <a:rPr lang="it-IT" sz="1600" dirty="0">
                          <a:effectLst/>
                        </a:rPr>
                        <a:t>.</a:t>
                      </a:r>
                      <a:endParaRPr lang="en-US" sz="1600" dirty="0">
                        <a:effectLst/>
                      </a:endParaRPr>
                    </a:p>
                    <a:p>
                      <a:pPr>
                        <a:spcAft>
                          <a:spcPts val="0"/>
                        </a:spcAft>
                      </a:pPr>
                      <a:r>
                        <a:rPr lang="it-IT" sz="1600" dirty="0">
                          <a:effectLst/>
                        </a:rPr>
                        <a:t>12.50  1.318e-19      0.144    3.518e-19      0.020    6.401e-20      0.610           1 </a:t>
                      </a:r>
                      <a:r>
                        <a:rPr lang="it-IT" sz="1600" dirty="0" err="1">
                          <a:effectLst/>
                        </a:rPr>
                        <a:t>hr</a:t>
                      </a:r>
                      <a:r>
                        <a:rPr lang="it-IT" sz="1600" dirty="0">
                          <a:effectLst/>
                        </a:rPr>
                        <a:t>.</a:t>
                      </a:r>
                      <a:endParaRPr lang="en-US" sz="1600" dirty="0">
                        <a:effectLst/>
                      </a:endParaRPr>
                    </a:p>
                    <a:p>
                      <a:pPr>
                        <a:spcAft>
                          <a:spcPts val="0"/>
                        </a:spcAft>
                      </a:pPr>
                      <a:r>
                        <a:rPr lang="it-IT" sz="1600" dirty="0">
                          <a:effectLst/>
                        </a:rPr>
                        <a:t>13.00  3.635e-19      0.019    1.358e-18      0.001    1.976e-19      0.064         0.5 </a:t>
                      </a:r>
                      <a:r>
                        <a:rPr lang="it-IT" sz="1600" dirty="0" err="1">
                          <a:effectLst/>
                        </a:rPr>
                        <a:t>hr</a:t>
                      </a:r>
                      <a:r>
                        <a:rPr lang="it-IT" sz="1600" dirty="0">
                          <a:effectLst/>
                        </a:rPr>
                        <a:t>.</a:t>
                      </a:r>
                      <a:endParaRPr lang="en-US" sz="1600" dirty="0">
                        <a:effectLst/>
                      </a:endParaRPr>
                    </a:p>
                    <a:p>
                      <a:pPr>
                        <a:spcAft>
                          <a:spcPts val="0"/>
                        </a:spcAft>
                      </a:pPr>
                      <a:r>
                        <a:rPr lang="it-IT" sz="1600" dirty="0">
                          <a:effectLst/>
                        </a:rPr>
                        <a:t>13.50  1.003e-18      0.002    5.243e-18      0.000    6.102e-19      0.007       0.25 </a:t>
                      </a:r>
                      <a:r>
                        <a:rPr lang="it-IT" sz="1600" dirty="0" err="1">
                          <a:effectLst/>
                        </a:rPr>
                        <a:t>hr</a:t>
                      </a:r>
                      <a:r>
                        <a:rPr lang="it-IT" sz="1600" dirty="0">
                          <a:effectLst/>
                        </a:rPr>
                        <a:t>.</a:t>
                      </a:r>
                      <a:endParaRPr lang="en-US" sz="1600" dirty="0">
                        <a:effectLst/>
                      </a:endParaRPr>
                    </a:p>
                    <a:p>
                      <a:pPr>
                        <a:spcAft>
                          <a:spcPts val="0"/>
                        </a:spcAft>
                      </a:pPr>
                      <a:r>
                        <a:rPr lang="en-GB" sz="1600" dirty="0">
                          <a:effectLst/>
                        </a:rPr>
                        <a:t>total time for z=2 bin = </a:t>
                      </a:r>
                      <a:r>
                        <a:rPr lang="en-GB" sz="1600" dirty="0" err="1">
                          <a:effectLst/>
                        </a:rPr>
                        <a:t>Σ</a:t>
                      </a:r>
                      <a:r>
                        <a:rPr lang="en-GB" sz="1600" baseline="-25000" dirty="0" err="1">
                          <a:effectLst/>
                        </a:rPr>
                        <a:t>L_bin</a:t>
                      </a:r>
                      <a:r>
                        <a:rPr lang="en-GB" sz="1600" baseline="-25000" dirty="0">
                          <a:effectLst/>
                        </a:rPr>
                        <a:t>=1,5 </a:t>
                      </a:r>
                      <a:r>
                        <a:rPr lang="en-GB" sz="1600" dirty="0">
                          <a:effectLst/>
                        </a:rPr>
                        <a:t>(time) x </a:t>
                      </a:r>
                      <a:r>
                        <a:rPr lang="en-GB" sz="1600" dirty="0" smtClean="0">
                          <a:effectLst/>
                        </a:rPr>
                        <a:t>60 </a:t>
                      </a:r>
                      <a:r>
                        <a:rPr lang="en-GB" sz="1600" dirty="0">
                          <a:effectLst/>
                        </a:rPr>
                        <a:t>sources = 15.75 x </a:t>
                      </a:r>
                      <a:r>
                        <a:rPr lang="en-GB" sz="1600" dirty="0" smtClean="0">
                          <a:effectLst/>
                        </a:rPr>
                        <a:t>60 </a:t>
                      </a:r>
                      <a:r>
                        <a:rPr lang="en-GB" sz="1600" dirty="0">
                          <a:effectLst/>
                        </a:rPr>
                        <a:t>sources = </a:t>
                      </a:r>
                      <a:r>
                        <a:rPr lang="en-GB" sz="1600" dirty="0" smtClean="0">
                          <a:effectLst/>
                        </a:rPr>
                        <a:t>945 </a:t>
                      </a:r>
                      <a:r>
                        <a:rPr lang="en-GB" sz="1600" dirty="0">
                          <a:effectLst/>
                        </a:rPr>
                        <a:t>hours  </a:t>
                      </a:r>
                      <a:endParaRPr lang="en-US" sz="1600" dirty="0">
                        <a:effectLst/>
                      </a:endParaRPr>
                    </a:p>
                    <a:p>
                      <a:pPr>
                        <a:spcAft>
                          <a:spcPts val="0"/>
                        </a:spcAft>
                      </a:pPr>
                      <a:r>
                        <a:rPr lang="en-GB" sz="1600" dirty="0">
                          <a:effectLst/>
                        </a:rPr>
                        <a:t> </a:t>
                      </a:r>
                      <a:endParaRPr lang="en-US" sz="1600" dirty="0">
                        <a:effectLst/>
                      </a:endParaRPr>
                    </a:p>
                    <a:p>
                      <a:pPr>
                        <a:spcAft>
                          <a:spcPts val="0"/>
                        </a:spcAft>
                      </a:pPr>
                      <a:r>
                        <a:rPr lang="en-GB" sz="1600" dirty="0">
                          <a:solidFill>
                            <a:srgbClr val="FFFF00"/>
                          </a:solidFill>
                          <a:effectLst/>
                        </a:rPr>
                        <a:t>Slice at z=3:    </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a:effectLst/>
                        </a:rPr>
                        <a:t>12.00  1.777e-20      7.914    3.390e-20      2.176    </a:t>
                      </a:r>
                      <a:r>
                        <a:rPr lang="en-GB" sz="1600" dirty="0">
                          <a:solidFill>
                            <a:srgbClr val="FFFF00"/>
                          </a:solidFill>
                          <a:effectLst/>
                        </a:rPr>
                        <a:t>(7.714e-21     42.01)        </a:t>
                      </a:r>
                      <a:r>
                        <a:rPr lang="en-GB" sz="1600" dirty="0">
                          <a:effectLst/>
                        </a:rPr>
                        <a:t>8 hrs.</a:t>
                      </a:r>
                      <a:endParaRPr lang="en-US" sz="1600" dirty="0">
                        <a:effectLst/>
                      </a:endParaRPr>
                    </a:p>
                    <a:p>
                      <a:pPr>
                        <a:spcAft>
                          <a:spcPts val="0"/>
                        </a:spcAft>
                      </a:pPr>
                      <a:r>
                        <a:rPr lang="it-IT" sz="1600" dirty="0">
                          <a:effectLst/>
                        </a:rPr>
                        <a:t>12.50  4.903e-20      1.040    1.309e-19      0.146    2.381e-20       4.41          4.5 </a:t>
                      </a:r>
                      <a:r>
                        <a:rPr lang="it-IT" sz="1600" dirty="0" err="1">
                          <a:effectLst/>
                        </a:rPr>
                        <a:t>hrs</a:t>
                      </a:r>
                      <a:r>
                        <a:rPr lang="it-IT" sz="1600" dirty="0">
                          <a:effectLst/>
                        </a:rPr>
                        <a:t>.</a:t>
                      </a:r>
                      <a:endParaRPr lang="en-US" sz="1600" dirty="0">
                        <a:effectLst/>
                      </a:endParaRPr>
                    </a:p>
                    <a:p>
                      <a:pPr>
                        <a:spcAft>
                          <a:spcPts val="0"/>
                        </a:spcAft>
                      </a:pPr>
                      <a:r>
                        <a:rPr lang="it-IT" sz="1600" dirty="0">
                          <a:effectLst/>
                        </a:rPr>
                        <a:t>13.00  1.353e-19      0.137    5.053e-19      0.010    7.353e-20       0.462       0.5 </a:t>
                      </a:r>
                      <a:r>
                        <a:rPr lang="it-IT" sz="1600" dirty="0" err="1">
                          <a:effectLst/>
                        </a:rPr>
                        <a:t>hrs</a:t>
                      </a:r>
                      <a:r>
                        <a:rPr lang="it-IT" sz="1600" dirty="0">
                          <a:effectLst/>
                        </a:rPr>
                        <a:t>.</a:t>
                      </a:r>
                      <a:endParaRPr lang="en-US" sz="1600" dirty="0">
                        <a:effectLst/>
                      </a:endParaRPr>
                    </a:p>
                    <a:p>
                      <a:pPr>
                        <a:spcAft>
                          <a:spcPts val="0"/>
                        </a:spcAft>
                      </a:pPr>
                      <a:r>
                        <a:rPr lang="en-GB" sz="1600" dirty="0">
                          <a:effectLst/>
                        </a:rPr>
                        <a:t>13.50  3.731e-19      0.018    1.951e-18      0.001    2.270e-19      0.049        0.5 hrs.</a:t>
                      </a:r>
                      <a:endParaRPr lang="en-US" sz="1600" dirty="0">
                        <a:effectLst/>
                      </a:endParaRPr>
                    </a:p>
                    <a:p>
                      <a:pPr>
                        <a:spcAft>
                          <a:spcPts val="0"/>
                        </a:spcAft>
                      </a:pPr>
                      <a:r>
                        <a:rPr lang="en-GB" sz="1600" dirty="0">
                          <a:effectLst/>
                        </a:rPr>
                        <a:t>total time for z=3 bin = </a:t>
                      </a:r>
                      <a:r>
                        <a:rPr lang="en-GB" sz="1600" dirty="0" err="1">
                          <a:effectLst/>
                        </a:rPr>
                        <a:t>Σ</a:t>
                      </a:r>
                      <a:r>
                        <a:rPr lang="en-GB" sz="1600" baseline="-25000" dirty="0" err="1">
                          <a:effectLst/>
                        </a:rPr>
                        <a:t>L_bin</a:t>
                      </a:r>
                      <a:r>
                        <a:rPr lang="en-GB" sz="1600" baseline="-25000" dirty="0">
                          <a:effectLst/>
                        </a:rPr>
                        <a:t>=1,4 </a:t>
                      </a:r>
                      <a:r>
                        <a:rPr lang="en-GB" sz="1600" dirty="0">
                          <a:effectLst/>
                        </a:rPr>
                        <a:t>(time) x </a:t>
                      </a:r>
                      <a:r>
                        <a:rPr lang="en-GB" sz="1600" dirty="0" smtClean="0">
                          <a:effectLst/>
                        </a:rPr>
                        <a:t>60 </a:t>
                      </a:r>
                      <a:r>
                        <a:rPr lang="en-GB" sz="1600" dirty="0">
                          <a:effectLst/>
                        </a:rPr>
                        <a:t>sources = 13.5 x </a:t>
                      </a:r>
                      <a:r>
                        <a:rPr lang="en-GB" sz="1600" dirty="0" smtClean="0">
                          <a:effectLst/>
                        </a:rPr>
                        <a:t>60 </a:t>
                      </a:r>
                      <a:r>
                        <a:rPr lang="en-GB" sz="1600" dirty="0">
                          <a:effectLst/>
                        </a:rPr>
                        <a:t>sources = </a:t>
                      </a:r>
                      <a:r>
                        <a:rPr lang="en-GB" sz="1600" dirty="0" smtClean="0">
                          <a:effectLst/>
                        </a:rPr>
                        <a:t>810 </a:t>
                      </a:r>
                      <a:r>
                        <a:rPr lang="en-GB" sz="1600" dirty="0">
                          <a:effectLst/>
                        </a:rPr>
                        <a:t>hours  </a:t>
                      </a:r>
                      <a:endParaRPr lang="en-US" sz="1600" dirty="0">
                        <a:effectLst/>
                      </a:endParaRPr>
                    </a:p>
                    <a:p>
                      <a:pPr>
                        <a:spcAft>
                          <a:spcPts val="0"/>
                        </a:spcAft>
                      </a:pPr>
                      <a:r>
                        <a:rPr lang="en-GB" sz="1600" dirty="0">
                          <a:effectLst/>
                        </a:rPr>
                        <a:t>Total Observing time on-source (without overheads) = </a:t>
                      </a:r>
                      <a:r>
                        <a:rPr lang="en-GB" sz="1600" dirty="0" smtClean="0">
                          <a:solidFill>
                            <a:srgbClr val="FFFF00"/>
                          </a:solidFill>
                          <a:effectLst/>
                        </a:rPr>
                        <a:t>2040 </a:t>
                      </a:r>
                      <a:r>
                        <a:rPr lang="en-GB" sz="1600" dirty="0">
                          <a:solidFill>
                            <a:srgbClr val="FFFF00"/>
                          </a:solidFill>
                          <a:effectLst/>
                        </a:rPr>
                        <a:t>hours </a:t>
                      </a:r>
                      <a:r>
                        <a:rPr lang="en-GB" sz="1600" dirty="0" smtClean="0">
                          <a:solidFill>
                            <a:srgbClr val="FFFF00"/>
                          </a:solidFill>
                          <a:effectLst/>
                        </a:rPr>
                        <a:t> for 900 sources</a:t>
                      </a:r>
                      <a:endParaRPr lang="en-US" sz="1600" dirty="0">
                        <a:solidFill>
                          <a:srgbClr val="FFFF00"/>
                        </a:solidFill>
                        <a:effectLst/>
                      </a:endParaRPr>
                    </a:p>
                  </a:txBody>
                  <a:tcPr marL="48227" marR="48227" marT="0" marB="0"/>
                </a:tc>
              </a:tr>
            </a:tbl>
          </a:graphicData>
        </a:graphic>
      </p:graphicFrame>
      <p:sp>
        <p:nvSpPr>
          <p:cNvPr id="4" name="Footer Placeholder 3"/>
          <p:cNvSpPr>
            <a:spLocks noGrp="1"/>
          </p:cNvSpPr>
          <p:nvPr>
            <p:ph type="ftr" sz="quarter" idx="11"/>
          </p:nvPr>
        </p:nvSpPr>
        <p:spPr/>
        <p:txBody>
          <a:bodyPr/>
          <a:lstStyle/>
          <a:p>
            <a:r>
              <a:rPr lang="en-US" dirty="0" smtClean="0"/>
              <a:t>Luigi </a:t>
            </a:r>
            <a:r>
              <a:rPr lang="en-US" dirty="0" err="1" smtClean="0"/>
              <a:t>Spinoglio</a:t>
            </a:r>
            <a:r>
              <a:rPr lang="en-US" dirty="0" smtClean="0"/>
              <a:t> - SST Meeting#1, ESTEC, 3/10/2018</a:t>
            </a:r>
            <a:endParaRPr lang="en-US" dirty="0"/>
          </a:p>
        </p:txBody>
      </p:sp>
    </p:spTree>
    <p:extLst>
      <p:ext uri="{BB962C8B-B14F-4D97-AF65-F5344CB8AC3E}">
        <p14:creationId xmlns:p14="http://schemas.microsoft.com/office/powerpoint/2010/main" val="1246144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57" y="377974"/>
            <a:ext cx="8576786" cy="279251"/>
          </a:xfrm>
        </p:spPr>
        <p:txBody>
          <a:bodyPr>
            <a:normAutofit fontScale="90000"/>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8199369"/>
              </p:ext>
            </p:extLst>
          </p:nvPr>
        </p:nvGraphicFramePr>
        <p:xfrm>
          <a:off x="908356" y="0"/>
          <a:ext cx="8235644" cy="7071360"/>
        </p:xfrm>
        <a:graphic>
          <a:graphicData uri="http://schemas.openxmlformats.org/drawingml/2006/table">
            <a:tbl>
              <a:tblPr firstRow="1" firstCol="1" bandRow="1">
                <a:tableStyleId>{5C22544A-7EE6-4342-B048-85BDC9FD1C3A}</a:tableStyleId>
              </a:tblPr>
              <a:tblGrid>
                <a:gridCol w="8235644"/>
              </a:tblGrid>
              <a:tr h="6998188">
                <a:tc>
                  <a:txBody>
                    <a:bodyPr/>
                    <a:lstStyle/>
                    <a:p>
                      <a:pPr>
                        <a:spcAft>
                          <a:spcPts val="0"/>
                        </a:spcAft>
                      </a:pPr>
                      <a:r>
                        <a:rPr lang="en-GB" sz="3200" dirty="0" smtClean="0">
                          <a:solidFill>
                            <a:srgbClr val="FFFF00"/>
                          </a:solidFill>
                          <a:effectLst/>
                        </a:rPr>
                        <a:t>GOAL SPECTROSCOPIC SURVEYS</a:t>
                      </a:r>
                      <a:r>
                        <a:rPr lang="en-GB" sz="1600" baseline="0" dirty="0" smtClean="0">
                          <a:solidFill>
                            <a:srgbClr val="FFFF00"/>
                          </a:solidFill>
                          <a:effectLst/>
                        </a:rPr>
                        <a:t> </a:t>
                      </a:r>
                      <a:r>
                        <a:rPr lang="en-GB" sz="1600" dirty="0" smtClean="0">
                          <a:solidFill>
                            <a:srgbClr val="FFFF00"/>
                          </a:solidFill>
                          <a:effectLst/>
                        </a:rPr>
                        <a:t>(3X10</a:t>
                      </a:r>
                      <a:r>
                        <a:rPr lang="en-GB" sz="1600" dirty="0">
                          <a:solidFill>
                            <a:srgbClr val="FFFF00"/>
                          </a:solidFill>
                          <a:effectLst/>
                        </a:rPr>
                        <a:t>^-20 W/m^2 </a:t>
                      </a:r>
                      <a:r>
                        <a:rPr lang="en-GB" sz="1600" dirty="0" smtClean="0">
                          <a:solidFill>
                            <a:srgbClr val="FFFF00"/>
                          </a:solidFill>
                          <a:effectLst/>
                        </a:rPr>
                        <a:t>5𝛔 </a:t>
                      </a:r>
                      <a:r>
                        <a:rPr lang="en-GB" sz="1600" dirty="0">
                          <a:solidFill>
                            <a:srgbClr val="FFFF00"/>
                          </a:solidFill>
                          <a:effectLst/>
                        </a:rPr>
                        <a:t>1 </a:t>
                      </a:r>
                      <a:r>
                        <a:rPr lang="en-GB" sz="1600" dirty="0" smtClean="0">
                          <a:solidFill>
                            <a:srgbClr val="FFFF00"/>
                          </a:solidFill>
                          <a:effectLst/>
                        </a:rPr>
                        <a:t>hr.)</a:t>
                      </a:r>
                      <a:endParaRPr lang="en-US" sz="1600" dirty="0">
                        <a:solidFill>
                          <a:srgbClr val="FFFF00"/>
                        </a:solidFill>
                        <a:effectLst/>
                      </a:endParaRPr>
                    </a:p>
                    <a:p>
                      <a:pPr>
                        <a:spcAft>
                          <a:spcPts val="0"/>
                        </a:spcAft>
                      </a:pPr>
                      <a:r>
                        <a:rPr lang="en-GB" sz="1600" dirty="0">
                          <a:solidFill>
                            <a:srgbClr val="FFFF00"/>
                          </a:solidFill>
                          <a:effectLst/>
                        </a:rPr>
                        <a:t>Slice at z=1: </a:t>
                      </a:r>
                      <a:r>
                        <a:rPr lang="en-GB" sz="1600" dirty="0" smtClean="0">
                          <a:solidFill>
                            <a:srgbClr val="FFFF00"/>
                          </a:solidFill>
                          <a:effectLst/>
                        </a:rPr>
                        <a:t>    [NOTE:</a:t>
                      </a:r>
                      <a:r>
                        <a:rPr lang="en-GB" sz="1600" baseline="0" dirty="0" smtClean="0">
                          <a:solidFill>
                            <a:srgbClr val="FFFF00"/>
                          </a:solidFill>
                          <a:effectLst/>
                        </a:rPr>
                        <a:t> MIN. OBSERVING TIME on-source SET TO 0.1 hrs.]</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a:effectLst/>
                        </a:rPr>
                        <a:t>11.00  3.498e-20      </a:t>
                      </a:r>
                      <a:r>
                        <a:rPr lang="en-GB" sz="1600" dirty="0" smtClean="0">
                          <a:effectLst/>
                        </a:rPr>
                        <a:t>0.735  </a:t>
                      </a:r>
                      <a:r>
                        <a:rPr lang="en-GB" sz="1600" dirty="0">
                          <a:effectLst/>
                        </a:rPr>
                        <a:t>3.406e-20      </a:t>
                      </a:r>
                      <a:r>
                        <a:rPr lang="en-GB" sz="1600" dirty="0" smtClean="0">
                          <a:effectLst/>
                        </a:rPr>
                        <a:t>0.775     </a:t>
                      </a:r>
                      <a:r>
                        <a:rPr lang="en-GB" sz="1600" dirty="0">
                          <a:solidFill>
                            <a:srgbClr val="FFFF00"/>
                          </a:solidFill>
                          <a:effectLst/>
                        </a:rPr>
                        <a:t>(1.212e-20     </a:t>
                      </a:r>
                      <a:r>
                        <a:rPr lang="en-GB" sz="1600" dirty="0" smtClean="0">
                          <a:solidFill>
                            <a:srgbClr val="FFFF00"/>
                          </a:solidFill>
                          <a:effectLst/>
                        </a:rPr>
                        <a:t>6.126)</a:t>
                      </a:r>
                      <a:r>
                        <a:rPr lang="en-GB" sz="1600" dirty="0" smtClean="0">
                          <a:effectLst/>
                        </a:rPr>
                        <a:t>         0.8 </a:t>
                      </a:r>
                      <a:r>
                        <a:rPr lang="en-GB" sz="1600" dirty="0">
                          <a:effectLst/>
                        </a:rPr>
                        <a:t>hrs.</a:t>
                      </a:r>
                      <a:endParaRPr lang="en-US" sz="1600" dirty="0">
                        <a:effectLst/>
                      </a:endParaRPr>
                    </a:p>
                    <a:p>
                      <a:pPr>
                        <a:spcAft>
                          <a:spcPts val="0"/>
                        </a:spcAft>
                      </a:pPr>
                      <a:r>
                        <a:rPr lang="it-IT" sz="1600" dirty="0">
                          <a:effectLst/>
                        </a:rPr>
                        <a:t>11.50  9.649e-20      </a:t>
                      </a:r>
                      <a:r>
                        <a:rPr lang="it-IT" sz="1600" dirty="0" smtClean="0">
                          <a:effectLst/>
                        </a:rPr>
                        <a:t>0.097  </a:t>
                      </a:r>
                      <a:r>
                        <a:rPr lang="it-IT" sz="1600" dirty="0">
                          <a:effectLst/>
                        </a:rPr>
                        <a:t>1.315e-19      </a:t>
                      </a:r>
                      <a:r>
                        <a:rPr lang="it-IT" sz="1600" dirty="0" smtClean="0">
                          <a:effectLst/>
                        </a:rPr>
                        <a:t>0.052      </a:t>
                      </a:r>
                      <a:r>
                        <a:rPr lang="it-IT" sz="1600" dirty="0">
                          <a:effectLst/>
                        </a:rPr>
                        <a:t>3.742e-20      </a:t>
                      </a:r>
                      <a:r>
                        <a:rPr lang="it-IT" sz="1600" dirty="0" smtClean="0">
                          <a:effectLst/>
                        </a:rPr>
                        <a:t>0.643          0.6 </a:t>
                      </a:r>
                      <a:r>
                        <a:rPr lang="it-IT" sz="1600" dirty="0" err="1">
                          <a:effectLst/>
                        </a:rPr>
                        <a:t>hrs</a:t>
                      </a:r>
                      <a:r>
                        <a:rPr lang="it-IT" sz="1600" dirty="0">
                          <a:effectLst/>
                        </a:rPr>
                        <a:t>.</a:t>
                      </a:r>
                      <a:endParaRPr lang="en-US" sz="1600" dirty="0">
                        <a:effectLst/>
                      </a:endParaRPr>
                    </a:p>
                    <a:p>
                      <a:pPr>
                        <a:spcAft>
                          <a:spcPts val="0"/>
                        </a:spcAft>
                      </a:pPr>
                      <a:r>
                        <a:rPr lang="it-IT" sz="1600" dirty="0">
                          <a:effectLst/>
                        </a:rPr>
                        <a:t>12.00  2.662e-19      </a:t>
                      </a:r>
                      <a:r>
                        <a:rPr lang="it-IT" sz="1600" dirty="0" smtClean="0">
                          <a:effectLst/>
                        </a:rPr>
                        <a:t>0.013  </a:t>
                      </a:r>
                      <a:r>
                        <a:rPr lang="it-IT" sz="1600" dirty="0">
                          <a:effectLst/>
                        </a:rPr>
                        <a:t>5.077e-19      </a:t>
                      </a:r>
                      <a:r>
                        <a:rPr lang="it-IT" sz="1600" dirty="0" smtClean="0">
                          <a:effectLst/>
                        </a:rPr>
                        <a:t>0.003      </a:t>
                      </a:r>
                      <a:r>
                        <a:rPr lang="it-IT" sz="1600" dirty="0">
                          <a:effectLst/>
                        </a:rPr>
                        <a:t>1.155e-19      </a:t>
                      </a:r>
                      <a:r>
                        <a:rPr lang="it-IT" sz="1600" dirty="0" smtClean="0">
                          <a:effectLst/>
                        </a:rPr>
                        <a:t>0.067          0.1 </a:t>
                      </a:r>
                      <a:r>
                        <a:rPr lang="it-IT" sz="1600" dirty="0" err="1">
                          <a:effectLst/>
                        </a:rPr>
                        <a:t>hrs</a:t>
                      </a:r>
                      <a:r>
                        <a:rPr lang="it-IT" sz="1600" dirty="0">
                          <a:effectLst/>
                        </a:rPr>
                        <a:t>.</a:t>
                      </a:r>
                      <a:endParaRPr lang="en-US" sz="1600" dirty="0">
                        <a:effectLst/>
                      </a:endParaRPr>
                    </a:p>
                    <a:p>
                      <a:pPr>
                        <a:spcAft>
                          <a:spcPts val="0"/>
                        </a:spcAft>
                      </a:pPr>
                      <a:r>
                        <a:rPr lang="it-IT" sz="1600" dirty="0">
                          <a:effectLst/>
                        </a:rPr>
                        <a:t>12.50  7.343e-19      </a:t>
                      </a:r>
                      <a:r>
                        <a:rPr lang="it-IT" sz="1600" dirty="0" smtClean="0">
                          <a:effectLst/>
                        </a:rPr>
                        <a:t>0.002  </a:t>
                      </a:r>
                      <a:r>
                        <a:rPr lang="it-IT" sz="1600" dirty="0">
                          <a:effectLst/>
                        </a:rPr>
                        <a:t>1.960e-18      </a:t>
                      </a:r>
                      <a:r>
                        <a:rPr lang="it-IT" sz="1600" dirty="0" smtClean="0">
                          <a:effectLst/>
                        </a:rPr>
                        <a:t>0.000      </a:t>
                      </a:r>
                      <a:r>
                        <a:rPr lang="it-IT" sz="1600" dirty="0">
                          <a:effectLst/>
                        </a:rPr>
                        <a:t>3.567e-19      </a:t>
                      </a:r>
                      <a:r>
                        <a:rPr lang="it-IT" sz="1600" dirty="0" smtClean="0">
                          <a:effectLst/>
                        </a:rPr>
                        <a:t>0.007          0.1 </a:t>
                      </a:r>
                      <a:r>
                        <a:rPr lang="it-IT" sz="1600" dirty="0" err="1">
                          <a:effectLst/>
                        </a:rPr>
                        <a:t>hrs</a:t>
                      </a:r>
                      <a:r>
                        <a:rPr lang="it-IT" sz="1600" dirty="0">
                          <a:effectLst/>
                        </a:rPr>
                        <a:t>.</a:t>
                      </a:r>
                      <a:endParaRPr lang="en-US" sz="1600" dirty="0">
                        <a:effectLst/>
                      </a:endParaRPr>
                    </a:p>
                    <a:p>
                      <a:pPr>
                        <a:spcAft>
                          <a:spcPts val="0"/>
                        </a:spcAft>
                      </a:pPr>
                      <a:r>
                        <a:rPr lang="it-IT" sz="1600" dirty="0">
                          <a:effectLst/>
                        </a:rPr>
                        <a:t>13.00  2.026e-18      </a:t>
                      </a:r>
                      <a:r>
                        <a:rPr lang="it-IT" sz="1600" dirty="0" smtClean="0">
                          <a:effectLst/>
                        </a:rPr>
                        <a:t>0.000  </a:t>
                      </a:r>
                      <a:r>
                        <a:rPr lang="it-IT" sz="1600" dirty="0">
                          <a:effectLst/>
                        </a:rPr>
                        <a:t>7.567e-18      0.000      1.101e-18      </a:t>
                      </a:r>
                      <a:r>
                        <a:rPr lang="it-IT" sz="1600" dirty="0" smtClean="0">
                          <a:effectLst/>
                        </a:rPr>
                        <a:t>0.000          0.1 </a:t>
                      </a:r>
                      <a:r>
                        <a:rPr lang="it-IT" sz="1600" dirty="0" err="1">
                          <a:effectLst/>
                        </a:rPr>
                        <a:t>hrs</a:t>
                      </a:r>
                      <a:r>
                        <a:rPr lang="it-IT" sz="1600" dirty="0">
                          <a:effectLst/>
                        </a:rPr>
                        <a:t>.</a:t>
                      </a:r>
                      <a:endParaRPr lang="en-US" sz="1600" dirty="0">
                        <a:effectLst/>
                      </a:endParaRPr>
                    </a:p>
                    <a:p>
                      <a:pPr>
                        <a:spcAft>
                          <a:spcPts val="0"/>
                        </a:spcAft>
                      </a:pPr>
                      <a:r>
                        <a:rPr lang="en-GB" sz="1600" dirty="0">
                          <a:effectLst/>
                        </a:rPr>
                        <a:t>13.50  5.588e-18      0.000  2.922e-17      0.000      3.400e-18      0.000         </a:t>
                      </a:r>
                      <a:r>
                        <a:rPr lang="en-GB" sz="1600" dirty="0" smtClean="0">
                          <a:effectLst/>
                        </a:rPr>
                        <a:t> 0.1 </a:t>
                      </a:r>
                      <a:r>
                        <a:rPr lang="en-GB" sz="1600" dirty="0">
                          <a:effectLst/>
                        </a:rPr>
                        <a:t>hrs.</a:t>
                      </a:r>
                      <a:endParaRPr lang="en-US" sz="1600" dirty="0">
                        <a:effectLst/>
                      </a:endParaRPr>
                    </a:p>
                    <a:p>
                      <a:pPr>
                        <a:spcAft>
                          <a:spcPts val="0"/>
                        </a:spcAft>
                      </a:pPr>
                      <a:r>
                        <a:rPr lang="en-GB" sz="1600" dirty="0">
                          <a:effectLst/>
                        </a:rPr>
                        <a:t>total time for z=1 bin = </a:t>
                      </a:r>
                      <a:r>
                        <a:rPr lang="en-GB" sz="1600" dirty="0" err="1">
                          <a:effectLst/>
                        </a:rPr>
                        <a:t>Σ</a:t>
                      </a:r>
                      <a:r>
                        <a:rPr lang="en-GB" sz="1600" baseline="-25000" dirty="0" err="1">
                          <a:effectLst/>
                        </a:rPr>
                        <a:t>L_bin</a:t>
                      </a:r>
                      <a:r>
                        <a:rPr lang="en-GB" sz="1600" baseline="-25000" dirty="0">
                          <a:effectLst/>
                        </a:rPr>
                        <a:t>=1,6 </a:t>
                      </a:r>
                      <a:r>
                        <a:rPr lang="en-GB" sz="1600" dirty="0">
                          <a:effectLst/>
                        </a:rPr>
                        <a:t>(time) x </a:t>
                      </a:r>
                      <a:r>
                        <a:rPr lang="en-GB" sz="1600" dirty="0" smtClean="0">
                          <a:effectLst/>
                        </a:rPr>
                        <a:t>60 </a:t>
                      </a:r>
                      <a:r>
                        <a:rPr lang="en-GB" sz="1600" dirty="0">
                          <a:effectLst/>
                        </a:rPr>
                        <a:t>sources = </a:t>
                      </a:r>
                      <a:r>
                        <a:rPr lang="en-GB" sz="1600" dirty="0" smtClean="0">
                          <a:effectLst/>
                        </a:rPr>
                        <a:t>1.80 </a:t>
                      </a:r>
                      <a:r>
                        <a:rPr lang="en-GB" sz="1600" dirty="0">
                          <a:effectLst/>
                        </a:rPr>
                        <a:t>x </a:t>
                      </a:r>
                      <a:r>
                        <a:rPr lang="en-GB" sz="1600" dirty="0" smtClean="0">
                          <a:effectLst/>
                        </a:rPr>
                        <a:t>60 </a:t>
                      </a:r>
                      <a:r>
                        <a:rPr lang="en-GB" sz="1600" dirty="0">
                          <a:effectLst/>
                        </a:rPr>
                        <a:t>sources = </a:t>
                      </a:r>
                      <a:r>
                        <a:rPr lang="en-GB" sz="1600" dirty="0" smtClean="0">
                          <a:effectLst/>
                        </a:rPr>
                        <a:t>108 </a:t>
                      </a:r>
                      <a:r>
                        <a:rPr lang="en-GB" sz="1600" dirty="0">
                          <a:effectLst/>
                        </a:rPr>
                        <a:t>hours  </a:t>
                      </a:r>
                      <a:endParaRPr lang="en-GB" sz="1600" dirty="0" smtClean="0">
                        <a:effectLst/>
                      </a:endParaRPr>
                    </a:p>
                    <a:p>
                      <a:pPr>
                        <a:spcAft>
                          <a:spcPts val="0"/>
                        </a:spcAft>
                      </a:pPr>
                      <a:endParaRPr lang="en-US" sz="1600" dirty="0">
                        <a:effectLst/>
                      </a:endParaRPr>
                    </a:p>
                    <a:p>
                      <a:pPr>
                        <a:spcAft>
                          <a:spcPts val="0"/>
                        </a:spcAft>
                      </a:pPr>
                      <a:r>
                        <a:rPr lang="en-GB" sz="1600" dirty="0">
                          <a:solidFill>
                            <a:srgbClr val="FFFF00"/>
                          </a:solidFill>
                          <a:effectLst/>
                        </a:rPr>
                        <a:t>Slice at z=2:    </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a:effectLst/>
                        </a:rPr>
                        <a:t>11.50  1.732e-20      </a:t>
                      </a:r>
                      <a:r>
                        <a:rPr lang="en-GB" sz="1600" dirty="0" smtClean="0">
                          <a:effectLst/>
                        </a:rPr>
                        <a:t>3.000    </a:t>
                      </a:r>
                      <a:r>
                        <a:rPr lang="en-GB" sz="1600" dirty="0">
                          <a:effectLst/>
                        </a:rPr>
                        <a:t>2.360e-20      </a:t>
                      </a:r>
                      <a:r>
                        <a:rPr lang="en-GB" sz="1600" dirty="0" smtClean="0">
                          <a:effectLst/>
                        </a:rPr>
                        <a:t>1.616    </a:t>
                      </a:r>
                      <a:r>
                        <a:rPr lang="en-GB" sz="1600" dirty="0">
                          <a:solidFill>
                            <a:srgbClr val="FFFF00"/>
                          </a:solidFill>
                          <a:effectLst/>
                        </a:rPr>
                        <a:t>(6.715e-21     </a:t>
                      </a:r>
                      <a:r>
                        <a:rPr lang="en-GB" sz="1600" dirty="0" smtClean="0">
                          <a:solidFill>
                            <a:srgbClr val="FFFF00"/>
                          </a:solidFill>
                          <a:effectLst/>
                        </a:rPr>
                        <a:t>19.9)           </a:t>
                      </a:r>
                      <a:r>
                        <a:rPr lang="en-GB" sz="1600" dirty="0" smtClean="0">
                          <a:effectLst/>
                        </a:rPr>
                        <a:t>3 </a:t>
                      </a:r>
                      <a:r>
                        <a:rPr lang="en-GB" sz="1600" dirty="0">
                          <a:effectLst/>
                        </a:rPr>
                        <a:t>hrs.</a:t>
                      </a:r>
                      <a:endParaRPr lang="en-US" sz="1600" dirty="0">
                        <a:effectLst/>
                      </a:endParaRPr>
                    </a:p>
                    <a:p>
                      <a:pPr>
                        <a:spcAft>
                          <a:spcPts val="0"/>
                        </a:spcAft>
                      </a:pPr>
                      <a:r>
                        <a:rPr lang="it-IT" sz="1600" dirty="0">
                          <a:effectLst/>
                        </a:rPr>
                        <a:t>12.00  4.777e-20      </a:t>
                      </a:r>
                      <a:r>
                        <a:rPr lang="it-IT" sz="1600" dirty="0" smtClean="0">
                          <a:effectLst/>
                        </a:rPr>
                        <a:t>0.394    </a:t>
                      </a:r>
                      <a:r>
                        <a:rPr lang="it-IT" sz="1600" dirty="0">
                          <a:effectLst/>
                        </a:rPr>
                        <a:t>9.111e-20      </a:t>
                      </a:r>
                      <a:r>
                        <a:rPr lang="it-IT" sz="1600" dirty="0" smtClean="0">
                          <a:effectLst/>
                        </a:rPr>
                        <a:t>0.108    </a:t>
                      </a:r>
                      <a:r>
                        <a:rPr lang="it-IT" sz="1600" dirty="0">
                          <a:effectLst/>
                        </a:rPr>
                        <a:t>2.073e-20      </a:t>
                      </a:r>
                      <a:r>
                        <a:rPr lang="it-IT" sz="1600" dirty="0" smtClean="0">
                          <a:effectLst/>
                        </a:rPr>
                        <a:t>2.094          </a:t>
                      </a:r>
                      <a:r>
                        <a:rPr lang="it-IT" sz="1600" baseline="0" dirty="0" smtClean="0">
                          <a:effectLst/>
                        </a:rPr>
                        <a:t> 2</a:t>
                      </a:r>
                      <a:r>
                        <a:rPr lang="it-IT" sz="1600" dirty="0" smtClean="0">
                          <a:effectLst/>
                        </a:rPr>
                        <a:t> </a:t>
                      </a:r>
                      <a:r>
                        <a:rPr lang="it-IT" sz="1600" dirty="0" err="1">
                          <a:effectLst/>
                        </a:rPr>
                        <a:t>hrs</a:t>
                      </a:r>
                      <a:r>
                        <a:rPr lang="it-IT" sz="1600" dirty="0">
                          <a:effectLst/>
                        </a:rPr>
                        <a:t>.</a:t>
                      </a:r>
                      <a:endParaRPr lang="en-US" sz="1600" dirty="0">
                        <a:effectLst/>
                      </a:endParaRPr>
                    </a:p>
                    <a:p>
                      <a:pPr>
                        <a:spcAft>
                          <a:spcPts val="0"/>
                        </a:spcAft>
                      </a:pPr>
                      <a:r>
                        <a:rPr lang="it-IT" sz="1600" dirty="0">
                          <a:effectLst/>
                        </a:rPr>
                        <a:t>12.50  1.318e-19      </a:t>
                      </a:r>
                      <a:r>
                        <a:rPr lang="it-IT" sz="1600" dirty="0" smtClean="0">
                          <a:effectLst/>
                        </a:rPr>
                        <a:t>0.052   </a:t>
                      </a:r>
                      <a:r>
                        <a:rPr lang="it-IT" sz="1600" dirty="0">
                          <a:effectLst/>
                        </a:rPr>
                        <a:t>3.518e-19      </a:t>
                      </a:r>
                      <a:r>
                        <a:rPr lang="it-IT" sz="1600" dirty="0" smtClean="0">
                          <a:effectLst/>
                        </a:rPr>
                        <a:t> 0.007    </a:t>
                      </a:r>
                      <a:r>
                        <a:rPr lang="it-IT" sz="1600" dirty="0">
                          <a:effectLst/>
                        </a:rPr>
                        <a:t>6.401e-20      </a:t>
                      </a:r>
                      <a:r>
                        <a:rPr lang="it-IT" sz="1600" dirty="0" smtClean="0">
                          <a:effectLst/>
                        </a:rPr>
                        <a:t>0.220          0.3 </a:t>
                      </a:r>
                      <a:r>
                        <a:rPr lang="it-IT" sz="1600" dirty="0" err="1">
                          <a:effectLst/>
                        </a:rPr>
                        <a:t>hr</a:t>
                      </a:r>
                      <a:r>
                        <a:rPr lang="it-IT" sz="1600" dirty="0">
                          <a:effectLst/>
                        </a:rPr>
                        <a:t>.</a:t>
                      </a:r>
                      <a:endParaRPr lang="en-US" sz="1600" dirty="0">
                        <a:effectLst/>
                      </a:endParaRPr>
                    </a:p>
                    <a:p>
                      <a:pPr>
                        <a:spcAft>
                          <a:spcPts val="0"/>
                        </a:spcAft>
                      </a:pPr>
                      <a:r>
                        <a:rPr lang="it-IT" sz="1600" dirty="0">
                          <a:effectLst/>
                        </a:rPr>
                        <a:t>13.00  3.635e-19      </a:t>
                      </a:r>
                      <a:r>
                        <a:rPr lang="it-IT" sz="1600" dirty="0" smtClean="0">
                          <a:effectLst/>
                        </a:rPr>
                        <a:t>0.007    </a:t>
                      </a:r>
                      <a:r>
                        <a:rPr lang="it-IT" sz="1600" dirty="0">
                          <a:effectLst/>
                        </a:rPr>
                        <a:t>1.358e-18      </a:t>
                      </a:r>
                      <a:r>
                        <a:rPr lang="it-IT" sz="1600" dirty="0" smtClean="0">
                          <a:effectLst/>
                        </a:rPr>
                        <a:t>0.000    1.976e-19      0.023          0.1 </a:t>
                      </a:r>
                      <a:r>
                        <a:rPr lang="it-IT" sz="1600" dirty="0" err="1">
                          <a:effectLst/>
                        </a:rPr>
                        <a:t>hr</a:t>
                      </a:r>
                      <a:r>
                        <a:rPr lang="it-IT" sz="1600" dirty="0">
                          <a:effectLst/>
                        </a:rPr>
                        <a:t>.</a:t>
                      </a:r>
                      <a:endParaRPr lang="en-US" sz="1600" dirty="0">
                        <a:effectLst/>
                      </a:endParaRPr>
                    </a:p>
                    <a:p>
                      <a:pPr>
                        <a:spcAft>
                          <a:spcPts val="0"/>
                        </a:spcAft>
                      </a:pPr>
                      <a:r>
                        <a:rPr lang="it-IT" sz="1600" dirty="0">
                          <a:effectLst/>
                        </a:rPr>
                        <a:t>13.50  1.003e-18      </a:t>
                      </a:r>
                      <a:r>
                        <a:rPr lang="it-IT" sz="1600" dirty="0" smtClean="0">
                          <a:effectLst/>
                        </a:rPr>
                        <a:t>0.001    </a:t>
                      </a:r>
                      <a:r>
                        <a:rPr lang="it-IT" sz="1600" dirty="0">
                          <a:effectLst/>
                        </a:rPr>
                        <a:t>5.243e-18      0.000    6.102e-19      </a:t>
                      </a:r>
                      <a:r>
                        <a:rPr lang="it-IT" sz="1600" dirty="0" smtClean="0">
                          <a:effectLst/>
                        </a:rPr>
                        <a:t>0.002          0.1 </a:t>
                      </a:r>
                      <a:r>
                        <a:rPr lang="it-IT" sz="1600" dirty="0" err="1">
                          <a:effectLst/>
                        </a:rPr>
                        <a:t>hr</a:t>
                      </a:r>
                      <a:r>
                        <a:rPr lang="it-IT" sz="1600" dirty="0">
                          <a:effectLst/>
                        </a:rPr>
                        <a:t>.</a:t>
                      </a:r>
                      <a:endParaRPr lang="en-US" sz="1600" dirty="0">
                        <a:effectLst/>
                      </a:endParaRPr>
                    </a:p>
                    <a:p>
                      <a:pPr>
                        <a:spcAft>
                          <a:spcPts val="0"/>
                        </a:spcAft>
                      </a:pPr>
                      <a:r>
                        <a:rPr lang="en-GB" sz="1600" dirty="0">
                          <a:effectLst/>
                        </a:rPr>
                        <a:t>total time for z=2 bin = </a:t>
                      </a:r>
                      <a:r>
                        <a:rPr lang="en-GB" sz="1600" dirty="0" err="1">
                          <a:effectLst/>
                        </a:rPr>
                        <a:t>Σ</a:t>
                      </a:r>
                      <a:r>
                        <a:rPr lang="en-GB" sz="1600" baseline="-25000" dirty="0" err="1">
                          <a:effectLst/>
                        </a:rPr>
                        <a:t>L_bin</a:t>
                      </a:r>
                      <a:r>
                        <a:rPr lang="en-GB" sz="1600" baseline="-25000" dirty="0">
                          <a:effectLst/>
                        </a:rPr>
                        <a:t>=1,5 </a:t>
                      </a:r>
                      <a:r>
                        <a:rPr lang="en-GB" sz="1600" dirty="0">
                          <a:effectLst/>
                        </a:rPr>
                        <a:t>(time) x </a:t>
                      </a:r>
                      <a:r>
                        <a:rPr lang="en-GB" sz="1600" dirty="0" smtClean="0">
                          <a:effectLst/>
                        </a:rPr>
                        <a:t>60 </a:t>
                      </a:r>
                      <a:r>
                        <a:rPr lang="en-GB" sz="1600" dirty="0">
                          <a:effectLst/>
                        </a:rPr>
                        <a:t>sources = </a:t>
                      </a:r>
                      <a:r>
                        <a:rPr lang="en-GB" sz="1600" dirty="0" smtClean="0">
                          <a:effectLst/>
                        </a:rPr>
                        <a:t>5.5 </a:t>
                      </a:r>
                      <a:r>
                        <a:rPr lang="en-GB" sz="1600" dirty="0">
                          <a:effectLst/>
                        </a:rPr>
                        <a:t>x </a:t>
                      </a:r>
                      <a:r>
                        <a:rPr lang="en-GB" sz="1600" dirty="0" smtClean="0">
                          <a:effectLst/>
                        </a:rPr>
                        <a:t>60 </a:t>
                      </a:r>
                      <a:r>
                        <a:rPr lang="en-GB" sz="1600" dirty="0">
                          <a:effectLst/>
                        </a:rPr>
                        <a:t>sources = </a:t>
                      </a:r>
                      <a:r>
                        <a:rPr lang="en-GB" sz="1600" dirty="0" smtClean="0">
                          <a:effectLst/>
                        </a:rPr>
                        <a:t>330 </a:t>
                      </a:r>
                      <a:r>
                        <a:rPr lang="en-GB" sz="1600" dirty="0">
                          <a:effectLst/>
                        </a:rPr>
                        <a:t>hours  </a:t>
                      </a:r>
                      <a:endParaRPr lang="en-US" sz="1600" dirty="0">
                        <a:effectLst/>
                      </a:endParaRPr>
                    </a:p>
                    <a:p>
                      <a:pPr>
                        <a:spcAft>
                          <a:spcPts val="0"/>
                        </a:spcAft>
                      </a:pPr>
                      <a:r>
                        <a:rPr lang="en-GB" sz="1600" dirty="0">
                          <a:effectLst/>
                        </a:rPr>
                        <a:t> </a:t>
                      </a:r>
                      <a:endParaRPr lang="en-US" sz="1600" dirty="0">
                        <a:effectLst/>
                      </a:endParaRPr>
                    </a:p>
                    <a:p>
                      <a:pPr>
                        <a:spcAft>
                          <a:spcPts val="0"/>
                        </a:spcAft>
                      </a:pPr>
                      <a:r>
                        <a:rPr lang="en-GB" sz="1600" dirty="0">
                          <a:solidFill>
                            <a:srgbClr val="FFFF00"/>
                          </a:solidFill>
                          <a:effectLst/>
                        </a:rPr>
                        <a:t>Slice at z=3:    </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a:effectLst/>
                        </a:rPr>
                        <a:t>12.00  1.777e-20      </a:t>
                      </a:r>
                      <a:r>
                        <a:rPr lang="en-GB" sz="1600" dirty="0" smtClean="0">
                          <a:effectLst/>
                        </a:rPr>
                        <a:t>2.850    </a:t>
                      </a:r>
                      <a:r>
                        <a:rPr lang="en-GB" sz="1600" dirty="0">
                          <a:effectLst/>
                        </a:rPr>
                        <a:t>3.390e-20      </a:t>
                      </a:r>
                      <a:r>
                        <a:rPr lang="en-GB" sz="1600" dirty="0" smtClean="0">
                          <a:effectLst/>
                        </a:rPr>
                        <a:t>0.783    </a:t>
                      </a:r>
                      <a:r>
                        <a:rPr lang="en-GB" sz="1600" dirty="0">
                          <a:solidFill>
                            <a:srgbClr val="FFFF00"/>
                          </a:solidFill>
                          <a:effectLst/>
                        </a:rPr>
                        <a:t>(7.714e-21     </a:t>
                      </a:r>
                      <a:r>
                        <a:rPr lang="en-GB" sz="1600" dirty="0" smtClean="0">
                          <a:solidFill>
                            <a:srgbClr val="FFFF00"/>
                          </a:solidFill>
                          <a:effectLst/>
                        </a:rPr>
                        <a:t>15.12)        </a:t>
                      </a:r>
                      <a:r>
                        <a:rPr lang="en-GB" sz="1600" dirty="0" smtClean="0">
                          <a:effectLst/>
                        </a:rPr>
                        <a:t>3.6 </a:t>
                      </a:r>
                      <a:r>
                        <a:rPr lang="en-GB" sz="1600" dirty="0">
                          <a:effectLst/>
                        </a:rPr>
                        <a:t>hrs.</a:t>
                      </a:r>
                      <a:endParaRPr lang="en-US" sz="1600" dirty="0">
                        <a:effectLst/>
                      </a:endParaRPr>
                    </a:p>
                    <a:p>
                      <a:pPr>
                        <a:spcAft>
                          <a:spcPts val="0"/>
                        </a:spcAft>
                      </a:pPr>
                      <a:r>
                        <a:rPr lang="it-IT" sz="1600" dirty="0">
                          <a:effectLst/>
                        </a:rPr>
                        <a:t>12.50  4.903e-20      </a:t>
                      </a:r>
                      <a:r>
                        <a:rPr lang="it-IT" sz="1600" dirty="0" smtClean="0">
                          <a:effectLst/>
                        </a:rPr>
                        <a:t>0.374    </a:t>
                      </a:r>
                      <a:r>
                        <a:rPr lang="it-IT" sz="1600" dirty="0">
                          <a:effectLst/>
                        </a:rPr>
                        <a:t>1.309e-19      </a:t>
                      </a:r>
                      <a:r>
                        <a:rPr lang="it-IT" sz="1600" dirty="0" smtClean="0">
                          <a:effectLst/>
                        </a:rPr>
                        <a:t>0.052    </a:t>
                      </a:r>
                      <a:r>
                        <a:rPr lang="it-IT" sz="1600" dirty="0">
                          <a:effectLst/>
                        </a:rPr>
                        <a:t>2.381e-20       </a:t>
                      </a:r>
                      <a:r>
                        <a:rPr lang="it-IT" sz="1600" dirty="0" smtClean="0">
                          <a:effectLst/>
                        </a:rPr>
                        <a:t>1.587         2.0 </a:t>
                      </a:r>
                      <a:r>
                        <a:rPr lang="it-IT" sz="1600" dirty="0" err="1">
                          <a:effectLst/>
                        </a:rPr>
                        <a:t>hrs</a:t>
                      </a:r>
                      <a:r>
                        <a:rPr lang="it-IT" sz="1600" dirty="0">
                          <a:effectLst/>
                        </a:rPr>
                        <a:t>.</a:t>
                      </a:r>
                      <a:endParaRPr lang="en-US" sz="1600" dirty="0">
                        <a:effectLst/>
                      </a:endParaRPr>
                    </a:p>
                    <a:p>
                      <a:pPr>
                        <a:spcAft>
                          <a:spcPts val="0"/>
                        </a:spcAft>
                      </a:pPr>
                      <a:r>
                        <a:rPr lang="it-IT" sz="1600" dirty="0">
                          <a:effectLst/>
                        </a:rPr>
                        <a:t>13.00  1.353e-19      </a:t>
                      </a:r>
                      <a:r>
                        <a:rPr lang="it-IT" sz="1600" dirty="0" smtClean="0">
                          <a:effectLst/>
                        </a:rPr>
                        <a:t>0.049    </a:t>
                      </a:r>
                      <a:r>
                        <a:rPr lang="it-IT" sz="1600" dirty="0">
                          <a:effectLst/>
                        </a:rPr>
                        <a:t>5.053e-19      </a:t>
                      </a:r>
                      <a:r>
                        <a:rPr lang="it-IT" sz="1600" dirty="0" smtClean="0">
                          <a:effectLst/>
                        </a:rPr>
                        <a:t>0.004    </a:t>
                      </a:r>
                      <a:r>
                        <a:rPr lang="it-IT" sz="1600" dirty="0">
                          <a:effectLst/>
                        </a:rPr>
                        <a:t>7.353e-20       </a:t>
                      </a:r>
                      <a:r>
                        <a:rPr lang="it-IT" sz="1600" dirty="0" smtClean="0">
                          <a:effectLst/>
                        </a:rPr>
                        <a:t>0.166        0.22 </a:t>
                      </a:r>
                      <a:r>
                        <a:rPr lang="it-IT" sz="1600" dirty="0" err="1">
                          <a:effectLst/>
                        </a:rPr>
                        <a:t>hrs</a:t>
                      </a:r>
                      <a:r>
                        <a:rPr lang="it-IT" sz="1600" dirty="0">
                          <a:effectLst/>
                        </a:rPr>
                        <a:t>.</a:t>
                      </a:r>
                      <a:endParaRPr lang="en-US" sz="1600" dirty="0">
                        <a:effectLst/>
                      </a:endParaRPr>
                    </a:p>
                    <a:p>
                      <a:pPr>
                        <a:spcAft>
                          <a:spcPts val="0"/>
                        </a:spcAft>
                      </a:pPr>
                      <a:r>
                        <a:rPr lang="en-GB" sz="1600" dirty="0">
                          <a:effectLst/>
                        </a:rPr>
                        <a:t>13.50  3.731e-19      </a:t>
                      </a:r>
                      <a:r>
                        <a:rPr lang="en-GB" sz="1600" dirty="0" smtClean="0">
                          <a:effectLst/>
                        </a:rPr>
                        <a:t>0.006    </a:t>
                      </a:r>
                      <a:r>
                        <a:rPr lang="en-GB" sz="1600" dirty="0">
                          <a:effectLst/>
                        </a:rPr>
                        <a:t>1.951e-18      </a:t>
                      </a:r>
                      <a:r>
                        <a:rPr lang="en-GB" sz="1600" dirty="0" smtClean="0">
                          <a:effectLst/>
                        </a:rPr>
                        <a:t>0.000    </a:t>
                      </a:r>
                      <a:r>
                        <a:rPr lang="en-GB" sz="1600" dirty="0">
                          <a:effectLst/>
                        </a:rPr>
                        <a:t>2.270e-19      </a:t>
                      </a:r>
                      <a:r>
                        <a:rPr lang="en-GB" sz="1600" dirty="0" smtClean="0">
                          <a:effectLst/>
                        </a:rPr>
                        <a:t> 0.017         0.1 </a:t>
                      </a:r>
                      <a:r>
                        <a:rPr lang="en-GB" sz="1600" dirty="0">
                          <a:effectLst/>
                        </a:rPr>
                        <a:t>hrs.</a:t>
                      </a:r>
                      <a:endParaRPr lang="en-US" sz="1600" dirty="0">
                        <a:effectLst/>
                      </a:endParaRPr>
                    </a:p>
                    <a:p>
                      <a:pPr>
                        <a:spcAft>
                          <a:spcPts val="0"/>
                        </a:spcAft>
                      </a:pPr>
                      <a:r>
                        <a:rPr lang="en-GB" sz="1600" dirty="0">
                          <a:effectLst/>
                        </a:rPr>
                        <a:t>total time for z=3 bin = </a:t>
                      </a:r>
                      <a:r>
                        <a:rPr lang="en-GB" sz="1600" dirty="0" err="1">
                          <a:effectLst/>
                        </a:rPr>
                        <a:t>Σ</a:t>
                      </a:r>
                      <a:r>
                        <a:rPr lang="en-GB" sz="1600" baseline="-25000" dirty="0" err="1">
                          <a:effectLst/>
                        </a:rPr>
                        <a:t>L_bin</a:t>
                      </a:r>
                      <a:r>
                        <a:rPr lang="en-GB" sz="1600" baseline="-25000" dirty="0">
                          <a:effectLst/>
                        </a:rPr>
                        <a:t>=1,4 </a:t>
                      </a:r>
                      <a:r>
                        <a:rPr lang="en-GB" sz="1600" dirty="0">
                          <a:effectLst/>
                        </a:rPr>
                        <a:t>(time) x </a:t>
                      </a:r>
                      <a:r>
                        <a:rPr lang="en-GB" sz="1600" dirty="0" smtClean="0">
                          <a:effectLst/>
                        </a:rPr>
                        <a:t>60 </a:t>
                      </a:r>
                      <a:r>
                        <a:rPr lang="en-GB" sz="1600" dirty="0">
                          <a:effectLst/>
                        </a:rPr>
                        <a:t>sources = </a:t>
                      </a:r>
                      <a:r>
                        <a:rPr lang="en-GB" sz="1600" dirty="0" smtClean="0">
                          <a:effectLst/>
                        </a:rPr>
                        <a:t>5.84 </a:t>
                      </a:r>
                      <a:r>
                        <a:rPr lang="en-GB" sz="1600" dirty="0">
                          <a:effectLst/>
                        </a:rPr>
                        <a:t>x </a:t>
                      </a:r>
                      <a:r>
                        <a:rPr lang="en-GB" sz="1600" dirty="0" smtClean="0">
                          <a:effectLst/>
                        </a:rPr>
                        <a:t>60 </a:t>
                      </a:r>
                      <a:r>
                        <a:rPr lang="en-GB" sz="1600" dirty="0">
                          <a:effectLst/>
                        </a:rPr>
                        <a:t>sources = </a:t>
                      </a:r>
                      <a:r>
                        <a:rPr lang="en-GB" sz="1600" dirty="0" smtClean="0">
                          <a:effectLst/>
                        </a:rPr>
                        <a:t>355 </a:t>
                      </a:r>
                      <a:r>
                        <a:rPr lang="en-GB" sz="1600" dirty="0">
                          <a:effectLst/>
                        </a:rPr>
                        <a:t>hours  </a:t>
                      </a:r>
                      <a:endParaRPr lang="en-US" sz="1600" dirty="0">
                        <a:effectLst/>
                      </a:endParaRPr>
                    </a:p>
                    <a:p>
                      <a:pPr>
                        <a:spcAft>
                          <a:spcPts val="0"/>
                        </a:spcAft>
                      </a:pPr>
                      <a:r>
                        <a:rPr lang="en-GB" sz="1600" dirty="0">
                          <a:effectLst/>
                        </a:rPr>
                        <a:t>Total Observing time on-source (without overheads) = </a:t>
                      </a:r>
                      <a:r>
                        <a:rPr lang="en-GB" sz="1600" dirty="0" smtClean="0">
                          <a:solidFill>
                            <a:srgbClr val="FFFF00"/>
                          </a:solidFill>
                          <a:effectLst/>
                        </a:rPr>
                        <a:t>760 </a:t>
                      </a:r>
                      <a:r>
                        <a:rPr lang="en-GB" sz="1600" dirty="0">
                          <a:solidFill>
                            <a:srgbClr val="FFFF00"/>
                          </a:solidFill>
                          <a:effectLst/>
                        </a:rPr>
                        <a:t>hours </a:t>
                      </a:r>
                      <a:r>
                        <a:rPr lang="en-GB" sz="1600" dirty="0" smtClean="0">
                          <a:solidFill>
                            <a:srgbClr val="FFFF00"/>
                          </a:solidFill>
                          <a:effectLst/>
                        </a:rPr>
                        <a:t> for 900 sources</a:t>
                      </a:r>
                      <a:endParaRPr lang="en-US" sz="1600" dirty="0">
                        <a:solidFill>
                          <a:srgbClr val="FFFF00"/>
                        </a:solidFill>
                        <a:effectLst/>
                      </a:endParaRPr>
                    </a:p>
                  </a:txBody>
                  <a:tcPr marL="48227" marR="48227" marT="0" marB="0"/>
                </a:tc>
              </a:tr>
            </a:tbl>
          </a:graphicData>
        </a:graphic>
      </p:graphicFrame>
      <p:sp>
        <p:nvSpPr>
          <p:cNvPr id="4" name="Footer Placeholder 3"/>
          <p:cNvSpPr>
            <a:spLocks noGrp="1"/>
          </p:cNvSpPr>
          <p:nvPr>
            <p:ph type="ftr" sz="quarter" idx="11"/>
          </p:nvPr>
        </p:nvSpPr>
        <p:spPr/>
        <p:txBody>
          <a:bodyPr/>
          <a:lstStyle/>
          <a:p>
            <a:r>
              <a:rPr lang="en-US" smtClean="0"/>
              <a:t>Luigi Spinoglio - SST Meeting#1, ESTEC, 3/10/2018</a:t>
            </a:r>
            <a:endParaRPr lang="en-US" dirty="0"/>
          </a:p>
        </p:txBody>
      </p:sp>
    </p:spTree>
    <p:extLst>
      <p:ext uri="{BB962C8B-B14F-4D97-AF65-F5344CB8AC3E}">
        <p14:creationId xmlns:p14="http://schemas.microsoft.com/office/powerpoint/2010/main" val="1467236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510343704"/>
              </p:ext>
            </p:extLst>
          </p:nvPr>
        </p:nvGraphicFramePr>
        <p:xfrm>
          <a:off x="215396" y="503485"/>
          <a:ext cx="9596869" cy="6462974"/>
        </p:xfrm>
        <a:graphic>
          <a:graphicData uri="http://schemas.openxmlformats.org/drawingml/2006/table">
            <a:tbl>
              <a:tblPr firstRow="1" firstCol="1" bandRow="1">
                <a:tableStyleId>{5C22544A-7EE6-4342-B048-85BDC9FD1C3A}</a:tableStyleId>
              </a:tblPr>
              <a:tblGrid>
                <a:gridCol w="2179097"/>
                <a:gridCol w="1763024"/>
                <a:gridCol w="1847648"/>
                <a:gridCol w="1867464"/>
                <a:gridCol w="1939636"/>
              </a:tblGrid>
              <a:tr h="2293256">
                <a:tc>
                  <a:txBody>
                    <a:bodyPr/>
                    <a:lstStyle/>
                    <a:p>
                      <a:pPr>
                        <a:spcAft>
                          <a:spcPts val="0"/>
                        </a:spcAft>
                      </a:pPr>
                      <a:r>
                        <a:rPr lang="en-US" sz="1800" b="1" dirty="0">
                          <a:effectLst/>
                        </a:rPr>
                        <a:t>[OIV] line fluxes</a:t>
                      </a:r>
                    </a:p>
                    <a:p>
                      <a:pPr>
                        <a:spcAft>
                          <a:spcPts val="0"/>
                        </a:spcAft>
                      </a:pPr>
                      <a:r>
                        <a:rPr lang="en-US" sz="1800" b="1" dirty="0">
                          <a:effectLst/>
                        </a:rPr>
                        <a:t>as a function of z and Luminosity</a:t>
                      </a:r>
                      <a:endParaRPr lang="en-US" sz="1800" b="1"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1800" dirty="0" smtClean="0">
                          <a:effectLst/>
                        </a:rPr>
                        <a:t>Grating </a:t>
                      </a:r>
                      <a:r>
                        <a:rPr lang="en-US" sz="1800" dirty="0">
                          <a:effectLst/>
                        </a:rPr>
                        <a:t>+ 2m tel</a:t>
                      </a:r>
                      <a:r>
                        <a:rPr lang="en-US" sz="1800" dirty="0" smtClean="0">
                          <a:effectLst/>
                        </a:rPr>
                        <a:t>.</a:t>
                      </a:r>
                    </a:p>
                    <a:p>
                      <a:pPr>
                        <a:spcAft>
                          <a:spcPts val="0"/>
                        </a:spcAft>
                      </a:pPr>
                      <a:endParaRPr lang="en-US" sz="1800" dirty="0" smtClean="0">
                        <a:effectLst/>
                        <a:latin typeface="Cambria" charset="0"/>
                        <a:ea typeface="ＭＳ 明朝" charset="-128"/>
                        <a:cs typeface="Times New Roman" charset="0"/>
                      </a:endParaRPr>
                    </a:p>
                    <a:p>
                      <a:pPr>
                        <a:spcAft>
                          <a:spcPts val="0"/>
                        </a:spcAft>
                      </a:pPr>
                      <a:endParaRPr lang="en-US" sz="1800" dirty="0" smtClean="0">
                        <a:effectLst/>
                        <a:latin typeface="Cambria" charset="0"/>
                        <a:ea typeface="ＭＳ 明朝" charset="-128"/>
                        <a:cs typeface="Times New Roman" charset="0"/>
                      </a:endParaRPr>
                    </a:p>
                    <a:p>
                      <a:pPr>
                        <a:spcAft>
                          <a:spcPts val="0"/>
                        </a:spcAft>
                      </a:pPr>
                      <a:endParaRPr lang="en-US" sz="1800" dirty="0" smtClean="0">
                        <a:effectLst/>
                        <a:latin typeface="Cambria" charset="0"/>
                        <a:ea typeface="ＭＳ 明朝" charset="-128"/>
                        <a:cs typeface="Times New Roman" charset="0"/>
                      </a:endParaRPr>
                    </a:p>
                    <a:p>
                      <a:pPr>
                        <a:spcAft>
                          <a:spcPts val="0"/>
                        </a:spcAft>
                      </a:pPr>
                      <a:r>
                        <a:rPr lang="en-US" sz="1800" dirty="0" smtClean="0">
                          <a:effectLst/>
                        </a:rPr>
                        <a:t>NEP=2x10^-19 W/√Hz</a:t>
                      </a:r>
                      <a:endParaRPr lang="en-US" sz="18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1800" dirty="0">
                          <a:effectLst/>
                        </a:rPr>
                        <a:t>Grating + 2.5m </a:t>
                      </a:r>
                      <a:r>
                        <a:rPr lang="en-US" sz="1800" dirty="0" err="1" smtClean="0">
                          <a:effectLst/>
                        </a:rPr>
                        <a:t>tel</a:t>
                      </a:r>
                      <a:endParaRPr lang="en-US" sz="1800" dirty="0" smtClean="0">
                        <a:effectLst/>
                      </a:endParaRPr>
                    </a:p>
                    <a:p>
                      <a:pPr>
                        <a:spcAft>
                          <a:spcPts val="0"/>
                        </a:spcAft>
                      </a:pPr>
                      <a:endParaRPr lang="en-US" sz="1800" dirty="0" smtClean="0">
                        <a:effectLst/>
                        <a:latin typeface="Cambria" charset="0"/>
                        <a:ea typeface="ＭＳ 明朝" charset="-128"/>
                        <a:cs typeface="Times New Roman" charset="0"/>
                      </a:endParaRPr>
                    </a:p>
                    <a:p>
                      <a:pPr>
                        <a:spcAft>
                          <a:spcPts val="0"/>
                        </a:spcAft>
                      </a:pPr>
                      <a:endParaRPr lang="en-US" sz="1800" dirty="0" smtClean="0">
                        <a:effectLst/>
                        <a:latin typeface="Cambria" charset="0"/>
                        <a:ea typeface="ＭＳ 明朝" charset="-128"/>
                        <a:cs typeface="Times New Roman" charset="0"/>
                      </a:endParaRPr>
                    </a:p>
                    <a:p>
                      <a:pPr>
                        <a:spcAft>
                          <a:spcPts val="0"/>
                        </a:spcAft>
                      </a:pPr>
                      <a:endParaRPr lang="en-US" sz="1800" dirty="0" smtClean="0">
                        <a:effectLst/>
                        <a:latin typeface="Cambria" charset="0"/>
                        <a:ea typeface="ＭＳ 明朝" charset="-128"/>
                        <a:cs typeface="Times New Roman" charset="0"/>
                      </a:endParaRPr>
                    </a:p>
                    <a:p>
                      <a:pPr>
                        <a:spcAft>
                          <a:spcPts val="0"/>
                        </a:spcAft>
                      </a:pPr>
                      <a:r>
                        <a:rPr lang="en-US" sz="1800" dirty="0" smtClean="0">
                          <a:effectLst/>
                        </a:rPr>
                        <a:t>NEP=2x10^-19 W/√Hz</a:t>
                      </a:r>
                      <a:endParaRPr lang="en-US" sz="1800" dirty="0">
                        <a:effectLst/>
                        <a:latin typeface="Cambria" charset="0"/>
                        <a:ea typeface="ＭＳ 明朝" charset="-128"/>
                        <a:cs typeface="Times New Roman" charset="0"/>
                      </a:endParaRPr>
                    </a:p>
                  </a:txBody>
                  <a:tcPr marL="68580" marR="68580" marT="0" marB="0"/>
                </a:tc>
                <a:tc>
                  <a:txBody>
                    <a:bodyPr/>
                    <a:lstStyle/>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a:effectLst/>
                        </a:rPr>
                        <a:t>Grating + elliptical tel. 3m </a:t>
                      </a:r>
                      <a:r>
                        <a:rPr lang="en-US" sz="1800" dirty="0" smtClean="0">
                          <a:effectLst/>
                        </a:rPr>
                        <a:t>equivalent  </a:t>
                      </a:r>
                    </a:p>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smtClean="0">
                          <a:effectLst/>
                        </a:rPr>
                        <a:t>NEP=2x10^-19 W/√Hz</a:t>
                      </a:r>
                      <a:endParaRPr lang="en-US" sz="1800" dirty="0" smtClean="0">
                        <a:effectLst/>
                        <a:latin typeface="Cambria" charset="0"/>
                        <a:ea typeface="ＭＳ 明朝" charset="-128"/>
                        <a:cs typeface="Times New Roman" charset="0"/>
                      </a:endParaRPr>
                    </a:p>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smtClean="0">
                          <a:effectLst/>
                        </a:rPr>
                        <a:t>or </a:t>
                      </a:r>
                    </a:p>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smtClean="0">
                          <a:effectLst/>
                        </a:rPr>
                        <a:t>2.5m </a:t>
                      </a:r>
                      <a:r>
                        <a:rPr lang="en-US" sz="1800" dirty="0" err="1" smtClean="0">
                          <a:effectLst/>
                        </a:rPr>
                        <a:t>tel</a:t>
                      </a:r>
                      <a:r>
                        <a:rPr lang="en-US" sz="1800" dirty="0" smtClean="0">
                          <a:effectLst/>
                        </a:rPr>
                        <a:t> +</a:t>
                      </a:r>
                      <a:r>
                        <a:rPr lang="en-US" sz="1800" baseline="0" dirty="0" smtClean="0">
                          <a:effectLst/>
                          <a:latin typeface="Cambria" charset="0"/>
                          <a:ea typeface="ＭＳ 明朝" charset="-128"/>
                          <a:cs typeface="Times New Roman" charset="0"/>
                        </a:rPr>
                        <a:t> det.</a:t>
                      </a:r>
                      <a:endParaRPr lang="en-US" sz="1800" dirty="0" smtClean="0">
                        <a:effectLst/>
                      </a:endParaRPr>
                    </a:p>
                    <a:p>
                      <a:pPr>
                        <a:spcAft>
                          <a:spcPts val="0"/>
                        </a:spcAft>
                      </a:pPr>
                      <a:r>
                        <a:rPr lang="en-US" sz="1800" dirty="0" smtClean="0">
                          <a:solidFill>
                            <a:srgbClr val="FFFF00"/>
                          </a:solidFill>
                          <a:effectLst/>
                        </a:rPr>
                        <a:t>NEP ≤ 1.4x10^-19 W/√Hz </a:t>
                      </a:r>
                      <a:endParaRPr lang="en-US" sz="1800" dirty="0">
                        <a:solidFill>
                          <a:srgbClr val="FFFF00"/>
                        </a:solidFill>
                        <a:effectLst/>
                        <a:latin typeface="Cambria" charset="0"/>
                        <a:ea typeface="ＭＳ 明朝" charset="-128"/>
                        <a:cs typeface="Times New Roman" charset="0"/>
                      </a:endParaRPr>
                    </a:p>
                  </a:txBody>
                  <a:tcPr marL="68580" marR="68580" marT="0" marB="0"/>
                </a:tc>
                <a:tc>
                  <a:txBody>
                    <a:bodyPr/>
                    <a:lstStyle/>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smtClean="0">
                          <a:effectLst/>
                        </a:rPr>
                        <a:t>Grating + elliptical tel. 3m equivalent  </a:t>
                      </a:r>
                    </a:p>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smtClean="0">
                          <a:effectLst/>
                        </a:rPr>
                        <a:t>NEP=2x10^-19 W/√Hz</a:t>
                      </a:r>
                      <a:endParaRPr lang="en-US" sz="1800" dirty="0" smtClean="0">
                        <a:effectLst/>
                        <a:latin typeface="Cambria" charset="0"/>
                        <a:ea typeface="ＭＳ 明朝" charset="-128"/>
                        <a:cs typeface="Times New Roman" charset="0"/>
                      </a:endParaRPr>
                    </a:p>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smtClean="0">
                          <a:effectLst/>
                        </a:rPr>
                        <a:t>or  </a:t>
                      </a:r>
                    </a:p>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smtClean="0">
                          <a:effectLst/>
                        </a:rPr>
                        <a:t>2.5m </a:t>
                      </a:r>
                      <a:r>
                        <a:rPr lang="en-US" sz="1800" dirty="0" err="1" smtClean="0">
                          <a:effectLst/>
                        </a:rPr>
                        <a:t>tel</a:t>
                      </a:r>
                      <a:r>
                        <a:rPr lang="en-US" sz="1800" dirty="0" smtClean="0">
                          <a:effectLst/>
                        </a:rPr>
                        <a:t> +</a:t>
                      </a:r>
                      <a:r>
                        <a:rPr lang="en-US" sz="1800" baseline="0" dirty="0" smtClean="0">
                          <a:effectLst/>
                          <a:latin typeface="Cambria" charset="0"/>
                          <a:ea typeface="ＭＳ 明朝" charset="-128"/>
                          <a:cs typeface="Times New Roman" charset="0"/>
                        </a:rPr>
                        <a:t> det.</a:t>
                      </a:r>
                      <a:endParaRPr lang="en-US" sz="1800" dirty="0" smtClean="0">
                        <a:solidFill>
                          <a:srgbClr val="FFFF00"/>
                        </a:solidFill>
                        <a:effectLst/>
                      </a:endParaRPr>
                    </a:p>
                    <a:p>
                      <a:pPr>
                        <a:spcAft>
                          <a:spcPts val="0"/>
                        </a:spcAft>
                      </a:pPr>
                      <a:r>
                        <a:rPr lang="en-US" sz="1800" dirty="0" smtClean="0">
                          <a:solidFill>
                            <a:srgbClr val="FFFF00"/>
                          </a:solidFill>
                          <a:effectLst/>
                        </a:rPr>
                        <a:t>NEP ~ 1.0x10^-19 W/√Hz</a:t>
                      </a:r>
                      <a:r>
                        <a:rPr lang="en-US" sz="1800" dirty="0" smtClean="0">
                          <a:effectLst/>
                        </a:rPr>
                        <a:t> </a:t>
                      </a:r>
                      <a:endParaRPr lang="en-US" sz="1800" dirty="0" smtClean="0">
                        <a:effectLst/>
                        <a:latin typeface="Cambria" charset="0"/>
                        <a:ea typeface="ＭＳ 明朝" charset="-128"/>
                        <a:cs typeface="Times New Roman" charset="0"/>
                      </a:endParaRPr>
                    </a:p>
                  </a:txBody>
                  <a:tcPr marL="68580" marR="68580" marT="0" marB="0"/>
                </a:tc>
              </a:tr>
              <a:tr h="927007">
                <a:tc>
                  <a:txBody>
                    <a:bodyPr/>
                    <a:lstStyle/>
                    <a:p>
                      <a:pPr algn="ctr">
                        <a:spcAft>
                          <a:spcPts val="0"/>
                        </a:spcAft>
                      </a:pPr>
                      <a:r>
                        <a:rPr lang="en-US" sz="1800" dirty="0">
                          <a:effectLst/>
                        </a:rPr>
                        <a:t>Line sensitivity</a:t>
                      </a:r>
                    </a:p>
                    <a:p>
                      <a:pPr algn="ctr">
                        <a:spcAft>
                          <a:spcPts val="0"/>
                        </a:spcAft>
                      </a:pPr>
                      <a:r>
                        <a:rPr lang="en-US" sz="1800" dirty="0">
                          <a:effectLst/>
                        </a:rPr>
                        <a:t>5 sigma 1 hour (W/m2</a:t>
                      </a:r>
                      <a:r>
                        <a:rPr lang="en-US" sz="1800" dirty="0" smtClean="0">
                          <a:effectLst/>
                        </a:rPr>
                        <a:t>)</a:t>
                      </a:r>
                      <a:endParaRPr lang="en-US" sz="1800" dirty="0">
                        <a:effectLst/>
                      </a:endParaRPr>
                    </a:p>
                  </a:txBody>
                  <a:tcPr marL="68580" marR="68580" marT="0" marB="0"/>
                </a:tc>
                <a:tc>
                  <a:txBody>
                    <a:bodyPr/>
                    <a:lstStyle/>
                    <a:p>
                      <a:pPr>
                        <a:spcAft>
                          <a:spcPts val="0"/>
                        </a:spcAft>
                      </a:pPr>
                      <a:r>
                        <a:rPr lang="en-US" sz="1800" dirty="0">
                          <a:effectLst/>
                        </a:rPr>
                        <a:t> </a:t>
                      </a:r>
                    </a:p>
                    <a:p>
                      <a:pPr>
                        <a:spcAft>
                          <a:spcPts val="0"/>
                        </a:spcAft>
                      </a:pPr>
                      <a:r>
                        <a:rPr lang="en-US" sz="1800" dirty="0">
                          <a:effectLst/>
                        </a:rPr>
                        <a:t>1.12E-19</a:t>
                      </a:r>
                      <a:endParaRPr lang="en-US" sz="18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1800" dirty="0">
                          <a:effectLst/>
                        </a:rPr>
                        <a:t> </a:t>
                      </a:r>
                    </a:p>
                    <a:p>
                      <a:pPr>
                        <a:spcAft>
                          <a:spcPts val="0"/>
                        </a:spcAft>
                      </a:pPr>
                      <a:r>
                        <a:rPr lang="en-US" sz="1800" dirty="0" smtClean="0">
                          <a:effectLst/>
                        </a:rPr>
                        <a:t>7.2E-20</a:t>
                      </a:r>
                    </a:p>
                    <a:p>
                      <a:pPr marL="0" marR="0" indent="0" algn="l" defTabSz="946587" rtl="0" eaLnBrk="1" fontAlgn="auto" latinLnBrk="0" hangingPunct="1">
                        <a:lnSpc>
                          <a:spcPct val="100000"/>
                        </a:lnSpc>
                        <a:spcBef>
                          <a:spcPts val="0"/>
                        </a:spcBef>
                        <a:spcAft>
                          <a:spcPts val="0"/>
                        </a:spcAft>
                        <a:buClrTx/>
                        <a:buSzTx/>
                        <a:buFontTx/>
                        <a:buNone/>
                        <a:tabLst/>
                        <a:defRPr/>
                      </a:pPr>
                      <a:r>
                        <a:rPr lang="en-US" sz="2200" b="1" dirty="0" smtClean="0">
                          <a:solidFill>
                            <a:srgbClr val="00B050"/>
                          </a:solidFill>
                          <a:effectLst/>
                          <a:latin typeface="Cambria" charset="0"/>
                          <a:ea typeface="ＭＳ 明朝" charset="-128"/>
                          <a:cs typeface="Times New Roman" charset="0"/>
                        </a:rPr>
                        <a:t>current</a:t>
                      </a:r>
                    </a:p>
                  </a:txBody>
                  <a:tcPr marL="68580" marR="68580" marT="0" marB="0"/>
                </a:tc>
                <a:tc>
                  <a:txBody>
                    <a:bodyPr/>
                    <a:lstStyle/>
                    <a:p>
                      <a:pPr>
                        <a:spcAft>
                          <a:spcPts val="0"/>
                        </a:spcAft>
                      </a:pPr>
                      <a:r>
                        <a:rPr lang="en-US" sz="1800" dirty="0">
                          <a:effectLst/>
                        </a:rPr>
                        <a:t> </a:t>
                      </a:r>
                    </a:p>
                    <a:p>
                      <a:pPr>
                        <a:spcAft>
                          <a:spcPts val="0"/>
                        </a:spcAft>
                      </a:pPr>
                      <a:r>
                        <a:rPr lang="en-US" sz="1800" dirty="0" smtClean="0">
                          <a:effectLst/>
                        </a:rPr>
                        <a:t>5.0E-20</a:t>
                      </a:r>
                    </a:p>
                    <a:p>
                      <a:pPr marL="0" marR="0" indent="0" algn="l" defTabSz="946587" rtl="0" eaLnBrk="1" fontAlgn="auto" latinLnBrk="0" hangingPunct="1">
                        <a:lnSpc>
                          <a:spcPct val="100000"/>
                        </a:lnSpc>
                        <a:spcBef>
                          <a:spcPts val="0"/>
                        </a:spcBef>
                        <a:spcAft>
                          <a:spcPts val="0"/>
                        </a:spcAft>
                        <a:buClrTx/>
                        <a:buSzTx/>
                        <a:buFontTx/>
                        <a:buNone/>
                        <a:tabLst/>
                        <a:defRPr/>
                      </a:pPr>
                      <a:r>
                        <a:rPr lang="en-US" sz="2200" b="1" dirty="0" smtClean="0">
                          <a:solidFill>
                            <a:srgbClr val="FF0000"/>
                          </a:solidFill>
                          <a:effectLst/>
                          <a:latin typeface="Cambria" charset="0"/>
                          <a:ea typeface="ＭＳ 明朝" charset="-128"/>
                          <a:cs typeface="Times New Roman" charset="0"/>
                        </a:rPr>
                        <a:t>requirement</a:t>
                      </a:r>
                    </a:p>
                  </a:txBody>
                  <a:tcPr marL="68580" marR="68580" marT="0" marB="0"/>
                </a:tc>
                <a:tc>
                  <a:txBody>
                    <a:bodyPr/>
                    <a:lstStyle/>
                    <a:p>
                      <a:pPr>
                        <a:spcAft>
                          <a:spcPts val="0"/>
                        </a:spcAft>
                      </a:pPr>
                      <a:endParaRPr lang="en-US" sz="1800" dirty="0" smtClean="0">
                        <a:effectLst/>
                        <a:latin typeface="Cambria" charset="0"/>
                        <a:ea typeface="ＭＳ 明朝" charset="-128"/>
                        <a:cs typeface="Times New Roman" charset="0"/>
                      </a:endParaRPr>
                    </a:p>
                    <a:p>
                      <a:pPr marL="0" marR="0" indent="0" algn="l" defTabSz="946587" rtl="0" eaLnBrk="1" fontAlgn="auto" latinLnBrk="0" hangingPunct="1">
                        <a:lnSpc>
                          <a:spcPct val="100000"/>
                        </a:lnSpc>
                        <a:spcBef>
                          <a:spcPts val="0"/>
                        </a:spcBef>
                        <a:spcAft>
                          <a:spcPts val="0"/>
                        </a:spcAft>
                        <a:buClrTx/>
                        <a:buSzTx/>
                        <a:buFontTx/>
                        <a:buNone/>
                        <a:tabLst/>
                        <a:defRPr/>
                      </a:pPr>
                      <a:r>
                        <a:rPr lang="en-US" sz="1800" dirty="0" smtClean="0">
                          <a:effectLst/>
                        </a:rPr>
                        <a:t>3.0E-20</a:t>
                      </a:r>
                      <a:endParaRPr lang="en-US" sz="1800" dirty="0" smtClean="0">
                        <a:effectLst/>
                        <a:latin typeface="Cambria" charset="0"/>
                        <a:ea typeface="ＭＳ 明朝" charset="-128"/>
                        <a:cs typeface="Times New Roman" charset="0"/>
                      </a:endParaRPr>
                    </a:p>
                    <a:p>
                      <a:pPr>
                        <a:spcAft>
                          <a:spcPts val="0"/>
                        </a:spcAft>
                      </a:pPr>
                      <a:r>
                        <a:rPr lang="en-US" sz="2200" b="1" dirty="0" smtClean="0">
                          <a:solidFill>
                            <a:srgbClr val="0070C0"/>
                          </a:solidFill>
                          <a:effectLst/>
                          <a:latin typeface="Cambria" charset="0"/>
                          <a:ea typeface="ＭＳ 明朝" charset="-128"/>
                          <a:cs typeface="Times New Roman" charset="0"/>
                        </a:rPr>
                        <a:t>goal</a:t>
                      </a:r>
                      <a:endParaRPr lang="en-US" sz="2200" b="1" dirty="0">
                        <a:solidFill>
                          <a:srgbClr val="0070C0"/>
                        </a:solidFill>
                        <a:effectLst/>
                        <a:latin typeface="Cambria" charset="0"/>
                        <a:ea typeface="ＭＳ 明朝" charset="-128"/>
                        <a:cs typeface="Times New Roman" charset="0"/>
                      </a:endParaRPr>
                    </a:p>
                  </a:txBody>
                  <a:tcPr marL="68580" marR="68580" marT="0" marB="0"/>
                </a:tc>
              </a:tr>
              <a:tr h="629966">
                <a:tc>
                  <a:txBody>
                    <a:bodyPr/>
                    <a:lstStyle/>
                    <a:p>
                      <a:pPr algn="ctr">
                        <a:spcAft>
                          <a:spcPts val="0"/>
                        </a:spcAft>
                      </a:pPr>
                      <a:r>
                        <a:rPr lang="en-US" sz="1800" dirty="0">
                          <a:effectLst/>
                        </a:rPr>
                        <a:t> </a:t>
                      </a:r>
                      <a:endParaRPr lang="en-US" sz="18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1800" dirty="0">
                          <a:effectLst/>
                          <a:latin typeface="+mn-lt"/>
                        </a:rPr>
                        <a:t>Max </a:t>
                      </a:r>
                      <a:r>
                        <a:rPr lang="en-US" sz="1800" dirty="0" err="1">
                          <a:effectLst/>
                          <a:latin typeface="+mn-lt"/>
                        </a:rPr>
                        <a:t>int.t</a:t>
                      </a:r>
                      <a:r>
                        <a:rPr lang="en-US" sz="1800" dirty="0">
                          <a:effectLst/>
                          <a:latin typeface="+mn-lt"/>
                        </a:rPr>
                        <a:t>./source</a:t>
                      </a:r>
                    </a:p>
                    <a:p>
                      <a:pPr>
                        <a:spcAft>
                          <a:spcPts val="0"/>
                        </a:spcAft>
                      </a:pPr>
                      <a:r>
                        <a:rPr lang="en-US" sz="1800" dirty="0">
                          <a:effectLst/>
                          <a:latin typeface="+mn-lt"/>
                        </a:rPr>
                        <a:t>Total survey time</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a:effectLst/>
                          <a:latin typeface="+mn-lt"/>
                        </a:rPr>
                        <a:t>Max </a:t>
                      </a:r>
                      <a:r>
                        <a:rPr lang="en-US" sz="1800" dirty="0" err="1">
                          <a:effectLst/>
                          <a:latin typeface="+mn-lt"/>
                        </a:rPr>
                        <a:t>int.t</a:t>
                      </a:r>
                      <a:r>
                        <a:rPr lang="en-US" sz="1800" dirty="0">
                          <a:effectLst/>
                          <a:latin typeface="+mn-lt"/>
                        </a:rPr>
                        <a:t>/source</a:t>
                      </a:r>
                    </a:p>
                    <a:p>
                      <a:pPr>
                        <a:spcAft>
                          <a:spcPts val="0"/>
                        </a:spcAft>
                      </a:pPr>
                      <a:r>
                        <a:rPr lang="en-US" sz="1800" dirty="0">
                          <a:effectLst/>
                          <a:latin typeface="+mn-lt"/>
                        </a:rPr>
                        <a:t>Total survey time</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a:effectLst/>
                          <a:latin typeface="+mn-lt"/>
                        </a:rPr>
                        <a:t>Max </a:t>
                      </a:r>
                      <a:r>
                        <a:rPr lang="en-US" sz="1800" dirty="0" err="1">
                          <a:effectLst/>
                          <a:latin typeface="+mn-lt"/>
                        </a:rPr>
                        <a:t>int.t</a:t>
                      </a:r>
                      <a:r>
                        <a:rPr lang="en-US" sz="1800" dirty="0">
                          <a:effectLst/>
                          <a:latin typeface="+mn-lt"/>
                        </a:rPr>
                        <a:t>./source</a:t>
                      </a:r>
                    </a:p>
                    <a:p>
                      <a:pPr>
                        <a:spcAft>
                          <a:spcPts val="0"/>
                        </a:spcAft>
                      </a:pPr>
                      <a:r>
                        <a:rPr lang="en-US" sz="1800" dirty="0">
                          <a:effectLst/>
                          <a:latin typeface="+mn-lt"/>
                        </a:rPr>
                        <a:t>Total survey time</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effectLst/>
                          <a:latin typeface="+mn-lt"/>
                        </a:rPr>
                        <a:t>Max </a:t>
                      </a:r>
                      <a:r>
                        <a:rPr lang="en-US" sz="1800" dirty="0" err="1" smtClean="0">
                          <a:effectLst/>
                          <a:latin typeface="+mn-lt"/>
                        </a:rPr>
                        <a:t>int.t</a:t>
                      </a:r>
                      <a:r>
                        <a:rPr lang="en-US" sz="1800" dirty="0" smtClean="0">
                          <a:effectLst/>
                          <a:latin typeface="+mn-lt"/>
                        </a:rPr>
                        <a:t>./source</a:t>
                      </a:r>
                    </a:p>
                    <a:p>
                      <a:pPr>
                        <a:spcAft>
                          <a:spcPts val="0"/>
                        </a:spcAft>
                      </a:pPr>
                      <a:r>
                        <a:rPr lang="en-US" sz="1800" dirty="0" smtClean="0">
                          <a:effectLst/>
                          <a:latin typeface="+mn-lt"/>
                        </a:rPr>
                        <a:t>Total survey time</a:t>
                      </a:r>
                      <a:endParaRPr lang="en-US" sz="1800" dirty="0" smtClean="0">
                        <a:effectLst/>
                        <a:latin typeface="+mn-lt"/>
                        <a:ea typeface="ＭＳ 明朝" charset="-128"/>
                        <a:cs typeface="Times New Roman" charset="0"/>
                      </a:endParaRPr>
                    </a:p>
                  </a:txBody>
                  <a:tcPr marL="68580" marR="68580" marT="0" marB="0"/>
                </a:tc>
              </a:tr>
              <a:tr h="654141">
                <a:tc>
                  <a:txBody>
                    <a:bodyPr/>
                    <a:lstStyle/>
                    <a:p>
                      <a:pPr>
                        <a:spcAft>
                          <a:spcPts val="0"/>
                        </a:spcAft>
                      </a:pPr>
                      <a:r>
                        <a:rPr lang="en-US" sz="1800" dirty="0">
                          <a:effectLst/>
                        </a:rPr>
                        <a:t>z=1, L≥10^11 Lo</a:t>
                      </a:r>
                    </a:p>
                    <a:p>
                      <a:pPr>
                        <a:spcAft>
                          <a:spcPts val="0"/>
                        </a:spcAft>
                      </a:pPr>
                      <a:r>
                        <a:rPr lang="en-US" sz="1800" dirty="0" smtClean="0">
                          <a:effectLst/>
                        </a:rPr>
                        <a:t>360 </a:t>
                      </a:r>
                      <a:r>
                        <a:rPr lang="en-US" sz="1800" dirty="0">
                          <a:effectLst/>
                        </a:rPr>
                        <a:t>sources</a:t>
                      </a:r>
                      <a:endParaRPr lang="en-US" sz="18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1800" dirty="0" smtClean="0">
                          <a:solidFill>
                            <a:srgbClr val="FF0000"/>
                          </a:solidFill>
                          <a:effectLst/>
                          <a:latin typeface="+mn-lt"/>
                        </a:rPr>
                        <a:t>10.5 hours</a:t>
                      </a:r>
                    </a:p>
                    <a:p>
                      <a:pPr>
                        <a:spcAft>
                          <a:spcPts val="0"/>
                        </a:spcAft>
                      </a:pPr>
                      <a:r>
                        <a:rPr lang="en-US" sz="1800" dirty="0" smtClean="0">
                          <a:solidFill>
                            <a:schemeClr val="tx1"/>
                          </a:solidFill>
                          <a:effectLst/>
                          <a:latin typeface="+mn-lt"/>
                        </a:rPr>
                        <a:t>1308 hours</a:t>
                      </a:r>
                      <a:endParaRPr lang="en-US" sz="1800" dirty="0">
                        <a:solidFill>
                          <a:schemeClr val="tx1"/>
                        </a:solidFill>
                        <a:effectLst/>
                        <a:latin typeface="+mn-lt"/>
                      </a:endParaRPr>
                    </a:p>
                  </a:txBody>
                  <a:tcPr marL="68580" marR="68580" marT="0" marB="0"/>
                </a:tc>
                <a:tc>
                  <a:txBody>
                    <a:bodyPr/>
                    <a:lstStyle/>
                    <a:p>
                      <a:pPr>
                        <a:spcAft>
                          <a:spcPts val="0"/>
                        </a:spcAft>
                      </a:pPr>
                      <a:r>
                        <a:rPr lang="en-US" sz="1800" dirty="0" smtClean="0">
                          <a:effectLst/>
                          <a:latin typeface="+mn-lt"/>
                        </a:rPr>
                        <a:t>4.2 </a:t>
                      </a:r>
                      <a:r>
                        <a:rPr lang="en-US" sz="1800" dirty="0">
                          <a:effectLst/>
                          <a:latin typeface="+mn-lt"/>
                        </a:rPr>
                        <a:t>hours</a:t>
                      </a:r>
                    </a:p>
                    <a:p>
                      <a:pPr>
                        <a:spcAft>
                          <a:spcPts val="0"/>
                        </a:spcAft>
                      </a:pPr>
                      <a:r>
                        <a:rPr lang="en-US" sz="1800" dirty="0" smtClean="0">
                          <a:effectLst/>
                          <a:latin typeface="+mn-lt"/>
                        </a:rPr>
                        <a:t>510 </a:t>
                      </a:r>
                      <a:r>
                        <a:rPr lang="en-US" sz="1800" dirty="0">
                          <a:effectLst/>
                          <a:latin typeface="+mn-lt"/>
                        </a:rPr>
                        <a:t>hours</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a:effectLst/>
                          <a:latin typeface="+mn-lt"/>
                        </a:rPr>
                        <a:t>2 hours</a:t>
                      </a:r>
                    </a:p>
                    <a:p>
                      <a:pPr>
                        <a:spcAft>
                          <a:spcPts val="0"/>
                        </a:spcAft>
                      </a:pPr>
                      <a:r>
                        <a:rPr lang="en-US" sz="1800" dirty="0" smtClean="0">
                          <a:effectLst/>
                          <a:latin typeface="+mn-lt"/>
                        </a:rPr>
                        <a:t>282 </a:t>
                      </a:r>
                      <a:r>
                        <a:rPr lang="en-US" sz="1800" dirty="0">
                          <a:effectLst/>
                          <a:latin typeface="+mn-lt"/>
                        </a:rPr>
                        <a:t>hours</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effectLst/>
                          <a:latin typeface="+mn-lt"/>
                          <a:ea typeface="ＭＳ 明朝" charset="-128"/>
                          <a:cs typeface="Times New Roman" charset="0"/>
                        </a:rPr>
                        <a:t>0.8 hours</a:t>
                      </a:r>
                    </a:p>
                    <a:p>
                      <a:pPr>
                        <a:spcAft>
                          <a:spcPts val="0"/>
                        </a:spcAft>
                      </a:pPr>
                      <a:r>
                        <a:rPr lang="en-US" sz="1800" dirty="0" smtClean="0">
                          <a:effectLst/>
                          <a:latin typeface="+mn-lt"/>
                          <a:ea typeface="ＭＳ 明朝" charset="-128"/>
                          <a:cs typeface="Times New Roman" charset="0"/>
                        </a:rPr>
                        <a:t>108 hours</a:t>
                      </a:r>
                      <a:endParaRPr lang="en-US" sz="1800" dirty="0">
                        <a:effectLst/>
                        <a:latin typeface="+mn-lt"/>
                        <a:ea typeface="ＭＳ 明朝" charset="-128"/>
                        <a:cs typeface="Times New Roman" charset="0"/>
                      </a:endParaRPr>
                    </a:p>
                  </a:txBody>
                  <a:tcPr marL="68580" marR="68580" marT="0" marB="0"/>
                </a:tc>
              </a:tr>
              <a:tr h="699123">
                <a:tc>
                  <a:txBody>
                    <a:bodyPr/>
                    <a:lstStyle/>
                    <a:p>
                      <a:pPr>
                        <a:spcAft>
                          <a:spcPts val="0"/>
                        </a:spcAft>
                      </a:pPr>
                      <a:r>
                        <a:rPr lang="en-US" sz="1800" dirty="0">
                          <a:effectLst/>
                        </a:rPr>
                        <a:t>z=2, L≥10^11.5 Lo</a:t>
                      </a:r>
                    </a:p>
                    <a:p>
                      <a:pPr>
                        <a:spcAft>
                          <a:spcPts val="0"/>
                        </a:spcAft>
                      </a:pPr>
                      <a:r>
                        <a:rPr lang="en-US" sz="1800" dirty="0" smtClean="0">
                          <a:effectLst/>
                        </a:rPr>
                        <a:t>300 </a:t>
                      </a:r>
                      <a:r>
                        <a:rPr lang="en-US" sz="1800" dirty="0">
                          <a:effectLst/>
                        </a:rPr>
                        <a:t>sources</a:t>
                      </a:r>
                      <a:endParaRPr lang="en-US" sz="18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1800" dirty="0" smtClean="0">
                          <a:solidFill>
                            <a:srgbClr val="FF0000"/>
                          </a:solidFill>
                          <a:effectLst/>
                          <a:latin typeface="+mn-lt"/>
                        </a:rPr>
                        <a:t>42 </a:t>
                      </a:r>
                      <a:r>
                        <a:rPr lang="en-US" sz="1800" dirty="0">
                          <a:solidFill>
                            <a:srgbClr val="FF0000"/>
                          </a:solidFill>
                          <a:effectLst/>
                          <a:latin typeface="+mn-lt"/>
                        </a:rPr>
                        <a:t>hours</a:t>
                      </a:r>
                    </a:p>
                    <a:p>
                      <a:pPr>
                        <a:spcAft>
                          <a:spcPts val="0"/>
                        </a:spcAft>
                      </a:pPr>
                      <a:r>
                        <a:rPr lang="en-US" sz="1800" dirty="0" smtClean="0">
                          <a:effectLst/>
                          <a:latin typeface="+mn-lt"/>
                        </a:rPr>
                        <a:t>Not feasible</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solidFill>
                            <a:srgbClr val="FF0000"/>
                          </a:solidFill>
                          <a:effectLst/>
                          <a:latin typeface="+mn-lt"/>
                        </a:rPr>
                        <a:t>16.3 </a:t>
                      </a:r>
                      <a:r>
                        <a:rPr lang="en-US" sz="1800" dirty="0">
                          <a:solidFill>
                            <a:srgbClr val="FF0000"/>
                          </a:solidFill>
                          <a:effectLst/>
                          <a:latin typeface="+mn-lt"/>
                        </a:rPr>
                        <a:t>hours</a:t>
                      </a:r>
                    </a:p>
                    <a:p>
                      <a:pPr>
                        <a:spcAft>
                          <a:spcPts val="0"/>
                        </a:spcAft>
                      </a:pPr>
                      <a:r>
                        <a:rPr lang="en-US" sz="1800" dirty="0" smtClean="0">
                          <a:effectLst/>
                          <a:latin typeface="+mn-lt"/>
                        </a:rPr>
                        <a:t>1764 </a:t>
                      </a:r>
                      <a:r>
                        <a:rPr lang="en-US" sz="1800" dirty="0">
                          <a:effectLst/>
                          <a:latin typeface="+mn-lt"/>
                        </a:rPr>
                        <a:t>hours</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a:effectLst/>
                          <a:latin typeface="+mn-lt"/>
                        </a:rPr>
                        <a:t>8 hours</a:t>
                      </a:r>
                    </a:p>
                    <a:p>
                      <a:pPr>
                        <a:spcAft>
                          <a:spcPts val="0"/>
                        </a:spcAft>
                      </a:pPr>
                      <a:r>
                        <a:rPr lang="en-US" sz="1800" dirty="0" smtClean="0">
                          <a:effectLst/>
                          <a:latin typeface="+mn-lt"/>
                        </a:rPr>
                        <a:t>945 </a:t>
                      </a:r>
                      <a:r>
                        <a:rPr lang="en-US" sz="1800" dirty="0">
                          <a:effectLst/>
                          <a:latin typeface="+mn-lt"/>
                        </a:rPr>
                        <a:t>hours</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effectLst/>
                          <a:latin typeface="+mn-lt"/>
                          <a:ea typeface="ＭＳ 明朝" charset="-128"/>
                          <a:cs typeface="Times New Roman" charset="0"/>
                        </a:rPr>
                        <a:t>3.0 hours</a:t>
                      </a:r>
                    </a:p>
                    <a:p>
                      <a:pPr>
                        <a:spcAft>
                          <a:spcPts val="0"/>
                        </a:spcAft>
                      </a:pPr>
                      <a:r>
                        <a:rPr lang="en-US" sz="1800" dirty="0" smtClean="0">
                          <a:effectLst/>
                          <a:latin typeface="+mn-lt"/>
                          <a:ea typeface="ＭＳ 明朝" charset="-128"/>
                          <a:cs typeface="Times New Roman" charset="0"/>
                        </a:rPr>
                        <a:t>330 hours</a:t>
                      </a:r>
                      <a:endParaRPr lang="en-US" sz="1800" dirty="0">
                        <a:effectLst/>
                        <a:latin typeface="+mn-lt"/>
                        <a:ea typeface="ＭＳ 明朝" charset="-128"/>
                        <a:cs typeface="Times New Roman" charset="0"/>
                      </a:endParaRPr>
                    </a:p>
                  </a:txBody>
                  <a:tcPr marL="68580" marR="68580" marT="0" marB="0"/>
                </a:tc>
              </a:tr>
              <a:tr h="605340">
                <a:tc>
                  <a:txBody>
                    <a:bodyPr/>
                    <a:lstStyle/>
                    <a:p>
                      <a:pPr>
                        <a:spcAft>
                          <a:spcPts val="0"/>
                        </a:spcAft>
                      </a:pPr>
                      <a:r>
                        <a:rPr lang="en-US" sz="1800" dirty="0">
                          <a:effectLst/>
                        </a:rPr>
                        <a:t>z=3, L≥10^12 Lo</a:t>
                      </a:r>
                    </a:p>
                    <a:p>
                      <a:pPr>
                        <a:spcAft>
                          <a:spcPts val="0"/>
                        </a:spcAft>
                      </a:pPr>
                      <a:r>
                        <a:rPr lang="en-US" sz="1800" dirty="0" smtClean="0">
                          <a:effectLst/>
                        </a:rPr>
                        <a:t>240 </a:t>
                      </a:r>
                      <a:r>
                        <a:rPr lang="en-US" sz="1800" dirty="0">
                          <a:effectLst/>
                        </a:rPr>
                        <a:t>sources</a:t>
                      </a:r>
                      <a:endParaRPr lang="en-US" sz="18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1800" dirty="0" smtClean="0">
                          <a:solidFill>
                            <a:srgbClr val="FF0000"/>
                          </a:solidFill>
                          <a:effectLst/>
                          <a:latin typeface="+mn-lt"/>
                        </a:rPr>
                        <a:t>40 </a:t>
                      </a:r>
                      <a:r>
                        <a:rPr lang="en-US" sz="1800" dirty="0">
                          <a:solidFill>
                            <a:srgbClr val="FF0000"/>
                          </a:solidFill>
                          <a:effectLst/>
                          <a:latin typeface="+mn-lt"/>
                        </a:rPr>
                        <a:t>hours</a:t>
                      </a:r>
                    </a:p>
                    <a:p>
                      <a:pPr>
                        <a:spcAft>
                          <a:spcPts val="0"/>
                        </a:spcAft>
                      </a:pPr>
                      <a:r>
                        <a:rPr lang="en-US" sz="1800" dirty="0" smtClean="0">
                          <a:effectLst/>
                          <a:latin typeface="+mn-lt"/>
                        </a:rPr>
                        <a:t>Not feasible</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solidFill>
                            <a:srgbClr val="FF0000"/>
                          </a:solidFill>
                          <a:effectLst/>
                          <a:latin typeface="+mn-lt"/>
                        </a:rPr>
                        <a:t>15.5 </a:t>
                      </a:r>
                      <a:r>
                        <a:rPr lang="en-US" sz="1800" dirty="0">
                          <a:solidFill>
                            <a:srgbClr val="FF0000"/>
                          </a:solidFill>
                          <a:effectLst/>
                          <a:latin typeface="+mn-lt"/>
                        </a:rPr>
                        <a:t>hours</a:t>
                      </a:r>
                    </a:p>
                    <a:p>
                      <a:pPr>
                        <a:spcAft>
                          <a:spcPts val="0"/>
                        </a:spcAft>
                      </a:pPr>
                      <a:r>
                        <a:rPr lang="en-US" sz="1800" dirty="0" smtClean="0">
                          <a:effectLst/>
                          <a:latin typeface="+mn-lt"/>
                        </a:rPr>
                        <a:t>1506 </a:t>
                      </a:r>
                      <a:r>
                        <a:rPr lang="en-US" sz="1800" dirty="0">
                          <a:effectLst/>
                          <a:latin typeface="+mn-lt"/>
                        </a:rPr>
                        <a:t>hours</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a:effectLst/>
                          <a:latin typeface="+mn-lt"/>
                        </a:rPr>
                        <a:t>8 hours</a:t>
                      </a:r>
                    </a:p>
                    <a:p>
                      <a:pPr>
                        <a:spcAft>
                          <a:spcPts val="0"/>
                        </a:spcAft>
                      </a:pPr>
                      <a:r>
                        <a:rPr lang="en-US" sz="1800" dirty="0" smtClean="0">
                          <a:effectLst/>
                          <a:latin typeface="+mn-lt"/>
                        </a:rPr>
                        <a:t>810 </a:t>
                      </a:r>
                      <a:r>
                        <a:rPr lang="en-US" sz="1800" dirty="0">
                          <a:effectLst/>
                          <a:latin typeface="+mn-lt"/>
                        </a:rPr>
                        <a:t>hours</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effectLst/>
                          <a:latin typeface="+mn-lt"/>
                          <a:ea typeface="ＭＳ 明朝" charset="-128"/>
                          <a:cs typeface="Times New Roman" charset="0"/>
                        </a:rPr>
                        <a:t>3.6 hours</a:t>
                      </a:r>
                    </a:p>
                    <a:p>
                      <a:pPr>
                        <a:spcAft>
                          <a:spcPts val="0"/>
                        </a:spcAft>
                      </a:pPr>
                      <a:r>
                        <a:rPr lang="en-US" sz="1800" dirty="0" smtClean="0">
                          <a:effectLst/>
                          <a:latin typeface="+mn-lt"/>
                          <a:ea typeface="ＭＳ 明朝" charset="-128"/>
                          <a:cs typeface="Times New Roman" charset="0"/>
                        </a:rPr>
                        <a:t>355 hours</a:t>
                      </a:r>
                      <a:endParaRPr lang="en-US" sz="1800" dirty="0">
                        <a:effectLst/>
                        <a:latin typeface="+mn-lt"/>
                        <a:ea typeface="ＭＳ 明朝" charset="-128"/>
                        <a:cs typeface="Times New Roman" charset="0"/>
                      </a:endParaRPr>
                    </a:p>
                  </a:txBody>
                  <a:tcPr marL="68580" marR="68580" marT="0" marB="0"/>
                </a:tc>
              </a:tr>
              <a:tr h="654141">
                <a:tc>
                  <a:txBody>
                    <a:bodyPr/>
                    <a:lstStyle/>
                    <a:p>
                      <a:pPr>
                        <a:spcAft>
                          <a:spcPts val="0"/>
                        </a:spcAft>
                      </a:pPr>
                      <a:r>
                        <a:rPr lang="en-US" sz="1800" dirty="0">
                          <a:effectLst/>
                        </a:rPr>
                        <a:t>TOTAL SURVEY TIME</a:t>
                      </a:r>
                      <a:endParaRPr lang="en-US" sz="1800" dirty="0">
                        <a:effectLst/>
                        <a:latin typeface="Cambria" charset="0"/>
                        <a:ea typeface="ＭＳ 明朝" charset="-128"/>
                        <a:cs typeface="Times New Roman" charset="0"/>
                      </a:endParaRPr>
                    </a:p>
                  </a:txBody>
                  <a:tcPr marL="68580" marR="68580" marT="0" marB="0"/>
                </a:tc>
                <a:tc>
                  <a:txBody>
                    <a:bodyPr/>
                    <a:lstStyle/>
                    <a:p>
                      <a:pPr>
                        <a:spcAft>
                          <a:spcPts val="0"/>
                        </a:spcAft>
                      </a:pPr>
                      <a:r>
                        <a:rPr lang="en-US" sz="1800" dirty="0" smtClean="0">
                          <a:effectLst/>
                          <a:latin typeface="+mn-lt"/>
                        </a:rPr>
                        <a:t>Not feasible</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effectLst/>
                          <a:latin typeface="+mn-lt"/>
                        </a:rPr>
                        <a:t>3780 </a:t>
                      </a:r>
                      <a:r>
                        <a:rPr lang="en-US" sz="1800" dirty="0">
                          <a:effectLst/>
                          <a:latin typeface="+mn-lt"/>
                        </a:rPr>
                        <a:t>hours</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effectLst/>
                          <a:latin typeface="+mn-lt"/>
                        </a:rPr>
                        <a:t>2037 </a:t>
                      </a:r>
                      <a:r>
                        <a:rPr lang="en-US" sz="1800" dirty="0">
                          <a:effectLst/>
                          <a:latin typeface="+mn-lt"/>
                        </a:rPr>
                        <a:t>hours</a:t>
                      </a:r>
                      <a:endParaRPr lang="en-US" sz="1800" dirty="0">
                        <a:effectLst/>
                        <a:latin typeface="+mn-lt"/>
                        <a:ea typeface="ＭＳ 明朝" charset="-128"/>
                        <a:cs typeface="Times New Roman" charset="0"/>
                      </a:endParaRPr>
                    </a:p>
                  </a:txBody>
                  <a:tcPr marL="68580" marR="68580" marT="0" marB="0"/>
                </a:tc>
                <a:tc>
                  <a:txBody>
                    <a:bodyPr/>
                    <a:lstStyle/>
                    <a:p>
                      <a:pPr>
                        <a:spcAft>
                          <a:spcPts val="0"/>
                        </a:spcAft>
                      </a:pPr>
                      <a:r>
                        <a:rPr lang="en-US" sz="1800" dirty="0" smtClean="0">
                          <a:effectLst/>
                          <a:latin typeface="+mn-lt"/>
                          <a:ea typeface="ＭＳ 明朝" charset="-128"/>
                          <a:cs typeface="Times New Roman" charset="0"/>
                        </a:rPr>
                        <a:t>793 hours</a:t>
                      </a:r>
                      <a:endParaRPr lang="en-US" sz="1800" dirty="0">
                        <a:effectLst/>
                        <a:latin typeface="+mn-lt"/>
                        <a:ea typeface="ＭＳ 明朝" charset="-128"/>
                        <a:cs typeface="Times New Roman" charset="0"/>
                      </a:endParaRPr>
                    </a:p>
                  </a:txBody>
                  <a:tcPr marL="68580" marR="68580" marT="0" marB="0"/>
                </a:tc>
              </a:tr>
            </a:tbl>
          </a:graphicData>
        </a:graphic>
      </p:graphicFrame>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sp>
        <p:nvSpPr>
          <p:cNvPr id="7" name="Oval 6"/>
          <p:cNvSpPr/>
          <p:nvPr/>
        </p:nvSpPr>
        <p:spPr>
          <a:xfrm>
            <a:off x="5901229" y="2968596"/>
            <a:ext cx="983673" cy="4710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772300" y="2962745"/>
            <a:ext cx="983673" cy="47105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 y="5836"/>
            <a:ext cx="9944099" cy="497649"/>
          </a:xfrm>
          <a:solidFill>
            <a:schemeClr val="bg1">
              <a:alpha val="27000"/>
            </a:schemeClr>
          </a:solidFill>
        </p:spPr>
        <p:txBody>
          <a:bodyPr>
            <a:noAutofit/>
          </a:bodyPr>
          <a:lstStyle/>
          <a:p>
            <a:pPr algn="ctr"/>
            <a:r>
              <a:rPr lang="en-US" sz="2400" b="1" dirty="0" smtClean="0">
                <a:solidFill>
                  <a:srgbClr val="FFFF00"/>
                </a:solidFill>
                <a:latin typeface="+mn-lt"/>
                <a:ea typeface="Abadi MT Condensed Extra Bold" charset="0"/>
                <a:cs typeface="Abadi MT Condensed Extra Bold" charset="0"/>
              </a:rPr>
              <a:t>Summary science requirements: needed sensitivity for spectroscopy</a:t>
            </a:r>
            <a:endParaRPr lang="en-US" sz="2400" b="1" dirty="0">
              <a:solidFill>
                <a:srgbClr val="FFFF00"/>
              </a:solidFill>
              <a:latin typeface="+mn-lt"/>
              <a:ea typeface="Abadi MT Condensed Extra Bold" charset="0"/>
              <a:cs typeface="Abadi MT Condensed Extra Bold" charset="0"/>
            </a:endParaRPr>
          </a:p>
        </p:txBody>
      </p:sp>
      <p:sp>
        <p:nvSpPr>
          <p:cNvPr id="10" name="Oval 9"/>
          <p:cNvSpPr/>
          <p:nvPr/>
        </p:nvSpPr>
        <p:spPr>
          <a:xfrm>
            <a:off x="4102777" y="2962746"/>
            <a:ext cx="983673" cy="47105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2365829" y="1001017"/>
            <a:ext cx="1664329" cy="595695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2364215" y="1001017"/>
            <a:ext cx="1665943" cy="595695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373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54129" y="-23143"/>
            <a:ext cx="9889971" cy="794531"/>
          </a:xfrm>
          <a:prstGeom prst="rect">
            <a:avLst/>
          </a:prstGeom>
          <a:solidFill>
            <a:schemeClr val="tx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buClrTx/>
              <a:buFontTx/>
              <a:buNone/>
            </a:pPr>
            <a:r>
              <a:rPr lang="es-ES" altLang="x-none" sz="2800" b="1" i="1" dirty="0" err="1">
                <a:solidFill>
                  <a:srgbClr val="FFFF00"/>
                </a:solidFill>
              </a:rPr>
              <a:t>Feedback</a:t>
            </a:r>
            <a:r>
              <a:rPr lang="es-ES" altLang="x-none" sz="2800" b="1" i="1" dirty="0">
                <a:solidFill>
                  <a:srgbClr val="FFFF00"/>
                </a:solidFill>
              </a:rPr>
              <a:t> &amp; </a:t>
            </a:r>
            <a:r>
              <a:rPr lang="es-ES" altLang="x-none" sz="2800" b="1" i="1" dirty="0" err="1">
                <a:solidFill>
                  <a:srgbClr val="FFFF00"/>
                </a:solidFill>
              </a:rPr>
              <a:t>Feeding</a:t>
            </a:r>
            <a:r>
              <a:rPr lang="es-ES" altLang="x-none" sz="2800" b="1" i="1" dirty="0">
                <a:solidFill>
                  <a:srgbClr val="FFFF00"/>
                </a:solidFill>
              </a:rPr>
              <a:t> in </a:t>
            </a:r>
            <a:r>
              <a:rPr lang="es-ES" altLang="x-none" sz="2800" b="1" i="1" dirty="0" err="1">
                <a:solidFill>
                  <a:srgbClr val="FFFF00"/>
                </a:solidFill>
              </a:rPr>
              <a:t>the</a:t>
            </a:r>
            <a:r>
              <a:rPr lang="es-ES" altLang="x-none" sz="2800" b="1" i="1" dirty="0">
                <a:solidFill>
                  <a:srgbClr val="FFFF00"/>
                </a:solidFill>
              </a:rPr>
              <a:t> </a:t>
            </a:r>
            <a:r>
              <a:rPr lang="es-ES" altLang="x-none" sz="2800" b="1" i="1" dirty="0" err="1">
                <a:solidFill>
                  <a:srgbClr val="FFFF00"/>
                </a:solidFill>
              </a:rPr>
              <a:t>context</a:t>
            </a:r>
            <a:r>
              <a:rPr lang="es-ES" altLang="x-none" sz="2800" b="1" i="1" dirty="0">
                <a:solidFill>
                  <a:srgbClr val="FFFF00"/>
                </a:solidFill>
              </a:rPr>
              <a:t> of </a:t>
            </a:r>
            <a:r>
              <a:rPr lang="es-ES" altLang="x-none" sz="2800" b="1" i="1" dirty="0" err="1">
                <a:solidFill>
                  <a:srgbClr val="FFFF00"/>
                </a:solidFill>
              </a:rPr>
              <a:t>galaxy</a:t>
            </a:r>
            <a:r>
              <a:rPr lang="es-ES" altLang="x-none" sz="2800" b="1" i="1" dirty="0">
                <a:solidFill>
                  <a:srgbClr val="FFFF00"/>
                </a:solidFill>
              </a:rPr>
              <a:t> </a:t>
            </a:r>
            <a:r>
              <a:rPr lang="es-ES" altLang="x-none" sz="2800" b="1" i="1" dirty="0" err="1">
                <a:solidFill>
                  <a:srgbClr val="FFFF00"/>
                </a:solidFill>
              </a:rPr>
              <a:t>evolution</a:t>
            </a:r>
            <a:endParaRPr lang="es-ES" altLang="x-none" sz="2800" b="1" i="1" dirty="0">
              <a:solidFill>
                <a:srgbClr val="FFFF00"/>
              </a:solidFill>
            </a:endParaRPr>
          </a:p>
          <a:p>
            <a:pPr>
              <a:buClrTx/>
              <a:buFontTx/>
              <a:buNone/>
            </a:pPr>
            <a:r>
              <a:rPr lang="es-ES" altLang="x-none" sz="2800" b="1" dirty="0" err="1">
                <a:solidFill>
                  <a:srgbClr val="FFFF00"/>
                </a:solidFill>
              </a:rPr>
              <a:t>Does</a:t>
            </a:r>
            <a:r>
              <a:rPr lang="es-ES" altLang="x-none" sz="2800" b="1" dirty="0">
                <a:solidFill>
                  <a:srgbClr val="FFFF00"/>
                </a:solidFill>
              </a:rPr>
              <a:t> </a:t>
            </a:r>
            <a:r>
              <a:rPr lang="es-ES" altLang="x-none" sz="2800" b="1" dirty="0" err="1">
                <a:solidFill>
                  <a:srgbClr val="FFFF00"/>
                </a:solidFill>
              </a:rPr>
              <a:t>feedback</a:t>
            </a:r>
            <a:r>
              <a:rPr lang="es-ES" altLang="x-none" sz="2800" b="1" dirty="0">
                <a:solidFill>
                  <a:srgbClr val="FFFF00"/>
                </a:solidFill>
              </a:rPr>
              <a:t> stop </a:t>
            </a:r>
            <a:r>
              <a:rPr lang="es-ES" altLang="x-none" sz="2800" b="1" dirty="0" err="1">
                <a:solidFill>
                  <a:srgbClr val="FFFF00"/>
                </a:solidFill>
              </a:rPr>
              <a:t>star</a:t>
            </a:r>
            <a:r>
              <a:rPr lang="es-ES" altLang="x-none" sz="2800" b="1" dirty="0">
                <a:solidFill>
                  <a:srgbClr val="FFFF00"/>
                </a:solidFill>
              </a:rPr>
              <a:t> </a:t>
            </a:r>
            <a:r>
              <a:rPr lang="es-ES" altLang="x-none" sz="2800" b="1" dirty="0" err="1">
                <a:solidFill>
                  <a:srgbClr val="FFFF00"/>
                </a:solidFill>
              </a:rPr>
              <a:t>formation</a:t>
            </a:r>
            <a:r>
              <a:rPr lang="es-ES" altLang="x-none" sz="2800" b="1" dirty="0">
                <a:solidFill>
                  <a:srgbClr val="FFFF00"/>
                </a:solidFill>
              </a:rPr>
              <a:t>? </a:t>
            </a:r>
          </a:p>
          <a:p>
            <a:pPr>
              <a:buClrTx/>
              <a:buFontTx/>
              <a:buNone/>
            </a:pPr>
            <a:endParaRPr lang="es-ES" altLang="x-none" sz="2400" dirty="0" smtClean="0"/>
          </a:p>
          <a:p>
            <a:pPr>
              <a:buClrTx/>
              <a:buFontTx/>
              <a:buNone/>
            </a:pPr>
            <a:endParaRPr lang="es-ES" altLang="x-none" sz="1821" dirty="0"/>
          </a:p>
        </p:txBody>
      </p:sp>
      <p:sp>
        <p:nvSpPr>
          <p:cNvPr id="4098" name="Text Box 2"/>
          <p:cNvSpPr txBox="1">
            <a:spLocks noChangeArrowheads="1"/>
          </p:cNvSpPr>
          <p:nvPr/>
        </p:nvSpPr>
        <p:spPr bwMode="auto">
          <a:xfrm>
            <a:off x="6217758" y="2026330"/>
            <a:ext cx="1921744" cy="779227"/>
          </a:xfrm>
          <a:prstGeom prst="rect">
            <a:avLst/>
          </a:prstGeom>
          <a:solidFill>
            <a:schemeClr val="bg1"/>
          </a:solidFill>
          <a:ln>
            <a:noFill/>
          </a:ln>
          <a:effectLst/>
        </p:spPr>
        <p:txBody>
          <a:bodyPr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buClrTx/>
              <a:buFontTx/>
              <a:buNone/>
            </a:pPr>
            <a:r>
              <a:rPr lang="es-ES" altLang="x-none" sz="1442" dirty="0"/>
              <a:t>(P-</a:t>
            </a:r>
            <a:r>
              <a:rPr lang="es-ES" altLang="x-none" sz="1442" dirty="0" err="1"/>
              <a:t>Cygni</a:t>
            </a:r>
            <a:r>
              <a:rPr lang="es-ES" altLang="x-none" sz="1442" dirty="0"/>
              <a:t> OH </a:t>
            </a:r>
            <a:r>
              <a:rPr lang="es-ES" altLang="x-none" sz="1442" dirty="0" err="1"/>
              <a:t>profiles</a:t>
            </a:r>
            <a:r>
              <a:rPr lang="es-ES" altLang="x-none" sz="1442" dirty="0"/>
              <a:t> in </a:t>
            </a:r>
            <a:r>
              <a:rPr lang="es-ES" altLang="x-none" sz="1442" dirty="0" err="1"/>
              <a:t>Mrk</a:t>
            </a:r>
            <a:r>
              <a:rPr lang="es-ES" altLang="x-none" sz="1442" dirty="0"/>
              <a:t> 231; Fischer+2010)</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502" y="1027214"/>
            <a:ext cx="1802776" cy="17868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0" name="Text Box 4"/>
          <p:cNvSpPr txBox="1">
            <a:spLocks noChangeArrowheads="1"/>
          </p:cNvSpPr>
          <p:nvPr/>
        </p:nvSpPr>
        <p:spPr bwMode="auto">
          <a:xfrm>
            <a:off x="54129" y="1809551"/>
            <a:ext cx="6077084" cy="581148"/>
          </a:xfrm>
          <a:prstGeom prst="rect">
            <a:avLst/>
          </a:prstGeom>
          <a:solidFill>
            <a:schemeClr val="bg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buClrTx/>
              <a:buFontTx/>
              <a:buNone/>
            </a:pPr>
            <a:r>
              <a:rPr lang="es-ES" altLang="x-none" sz="1600" b="1" dirty="0" smtClean="0">
                <a:solidFill>
                  <a:srgbClr val="800000"/>
                </a:solidFill>
                <a:ea typeface="DejaVu Sans" charset="0"/>
                <a:cs typeface="DejaVu Sans" charset="0"/>
                <a:sym typeface="Wingdings"/>
              </a:rPr>
              <a:t> </a:t>
            </a:r>
            <a:r>
              <a:rPr lang="es-ES" altLang="x-none" sz="1600" b="1" dirty="0" err="1" smtClean="0">
                <a:solidFill>
                  <a:srgbClr val="800000"/>
                </a:solidFill>
                <a:ea typeface="DejaVu Sans" charset="0"/>
                <a:cs typeface="DejaVu Sans" charset="0"/>
              </a:rPr>
              <a:t>key</a:t>
            </a:r>
            <a:r>
              <a:rPr lang="es-ES" altLang="x-none" sz="1600" b="1" dirty="0" smtClean="0">
                <a:solidFill>
                  <a:srgbClr val="800000"/>
                </a:solidFill>
                <a:ea typeface="DejaVu Sans" charset="0"/>
                <a:cs typeface="DejaVu Sans" charset="0"/>
              </a:rPr>
              <a:t> </a:t>
            </a:r>
            <a:r>
              <a:rPr lang="es-ES" altLang="x-none" sz="1600" b="1" dirty="0" err="1">
                <a:solidFill>
                  <a:srgbClr val="800000"/>
                </a:solidFill>
                <a:ea typeface="DejaVu Sans" charset="0"/>
                <a:cs typeface="DejaVu Sans" charset="0"/>
              </a:rPr>
              <a:t>tracers</a:t>
            </a:r>
            <a:r>
              <a:rPr lang="es-ES" altLang="x-none" sz="1600" b="1" dirty="0">
                <a:solidFill>
                  <a:srgbClr val="800000"/>
                </a:solidFill>
                <a:ea typeface="DejaVu Sans" charset="0"/>
                <a:cs typeface="DejaVu Sans" charset="0"/>
              </a:rPr>
              <a:t> of </a:t>
            </a:r>
            <a:r>
              <a:rPr lang="es-ES" altLang="x-none" sz="1600" b="1" dirty="0" err="1">
                <a:solidFill>
                  <a:srgbClr val="800000"/>
                </a:solidFill>
                <a:ea typeface="DejaVu Sans" charset="0"/>
                <a:cs typeface="DejaVu Sans" charset="0"/>
              </a:rPr>
              <a:t>atomic</a:t>
            </a:r>
            <a:r>
              <a:rPr lang="es-ES" altLang="x-none" sz="1600" b="1" dirty="0">
                <a:solidFill>
                  <a:srgbClr val="800000"/>
                </a:solidFill>
                <a:ea typeface="DejaVu Sans" charset="0"/>
                <a:cs typeface="DejaVu Sans" charset="0"/>
              </a:rPr>
              <a:t> and molecular </a:t>
            </a:r>
            <a:r>
              <a:rPr lang="es-ES" altLang="x-none" sz="1600" b="1" dirty="0" err="1" smtClean="0">
                <a:solidFill>
                  <a:srgbClr val="800000"/>
                </a:solidFill>
                <a:ea typeface="DejaVu Sans" charset="0"/>
                <a:cs typeface="DejaVu Sans" charset="0"/>
              </a:rPr>
              <a:t>outflows</a:t>
            </a:r>
            <a:r>
              <a:rPr lang="es-ES" altLang="x-none" sz="1600" b="1" dirty="0" smtClean="0">
                <a:solidFill>
                  <a:srgbClr val="800000"/>
                </a:solidFill>
                <a:ea typeface="DejaVu Sans" charset="0"/>
                <a:cs typeface="DejaVu Sans" charset="0"/>
              </a:rPr>
              <a:t>/</a:t>
            </a:r>
            <a:r>
              <a:rPr lang="es-ES" altLang="x-none" sz="1600" b="1" dirty="0" err="1" smtClean="0">
                <a:solidFill>
                  <a:srgbClr val="800000"/>
                </a:solidFill>
                <a:ea typeface="DejaVu Sans" charset="0"/>
                <a:cs typeface="DejaVu Sans" charset="0"/>
              </a:rPr>
              <a:t>inflows</a:t>
            </a:r>
            <a:r>
              <a:rPr lang="es-ES" altLang="x-none" sz="1600" b="1" dirty="0" smtClean="0">
                <a:solidFill>
                  <a:srgbClr val="800000"/>
                </a:solidFill>
                <a:ea typeface="DejaVu Sans" charset="0"/>
                <a:cs typeface="DejaVu Sans" charset="0"/>
              </a:rPr>
              <a:t> </a:t>
            </a:r>
          </a:p>
          <a:p>
            <a:pPr>
              <a:buClrTx/>
              <a:buFontTx/>
              <a:buNone/>
            </a:pPr>
            <a:r>
              <a:rPr lang="es-ES" altLang="x-none" sz="1600" b="1" dirty="0" smtClean="0">
                <a:solidFill>
                  <a:srgbClr val="800000"/>
                </a:solidFill>
                <a:ea typeface="DejaVu Sans" charset="0"/>
                <a:cs typeface="DejaVu Sans" charset="0"/>
              </a:rPr>
              <a:t>in </a:t>
            </a:r>
            <a:r>
              <a:rPr lang="es-ES" altLang="x-none" sz="1600" b="1" dirty="0" err="1">
                <a:solidFill>
                  <a:srgbClr val="800000"/>
                </a:solidFill>
                <a:ea typeface="DejaVu Sans" charset="0"/>
                <a:cs typeface="DejaVu Sans" charset="0"/>
              </a:rPr>
              <a:t>galaxies</a:t>
            </a:r>
            <a:r>
              <a:rPr lang="es-ES" altLang="x-none" sz="1600" b="1" dirty="0">
                <a:solidFill>
                  <a:srgbClr val="800000"/>
                </a:solidFill>
                <a:ea typeface="DejaVu Sans" charset="0"/>
                <a:cs typeface="DejaVu Sans" charset="0"/>
              </a:rPr>
              <a:t> </a:t>
            </a:r>
            <a:r>
              <a:rPr lang="es-ES" altLang="x-none" sz="1600" b="1" dirty="0" err="1" smtClean="0">
                <a:solidFill>
                  <a:srgbClr val="800000"/>
                </a:solidFill>
                <a:ea typeface="DejaVu Sans" charset="0"/>
                <a:cs typeface="DejaVu Sans" charset="0"/>
              </a:rPr>
              <a:t>near</a:t>
            </a:r>
            <a:r>
              <a:rPr lang="es-ES" altLang="x-none" sz="1600" b="1" dirty="0" smtClean="0">
                <a:solidFill>
                  <a:srgbClr val="800000"/>
                </a:solidFill>
                <a:ea typeface="DejaVu Sans" charset="0"/>
                <a:cs typeface="DejaVu Sans" charset="0"/>
              </a:rPr>
              <a:t> </a:t>
            </a:r>
            <a:r>
              <a:rPr lang="es-ES" altLang="x-none" sz="1600" b="1" dirty="0" err="1">
                <a:solidFill>
                  <a:srgbClr val="800000"/>
                </a:solidFill>
                <a:ea typeface="DejaVu Sans" charset="0"/>
                <a:cs typeface="DejaVu Sans" charset="0"/>
              </a:rPr>
              <a:t>the</a:t>
            </a:r>
            <a:r>
              <a:rPr lang="es-ES" altLang="x-none" sz="1600" b="1" dirty="0">
                <a:solidFill>
                  <a:srgbClr val="800000"/>
                </a:solidFill>
                <a:ea typeface="DejaVu Sans" charset="0"/>
                <a:cs typeface="DejaVu Sans" charset="0"/>
              </a:rPr>
              <a:t> </a:t>
            </a:r>
            <a:r>
              <a:rPr lang="es-ES" altLang="x-none" sz="1600" b="1" dirty="0" err="1">
                <a:solidFill>
                  <a:srgbClr val="800000"/>
                </a:solidFill>
                <a:ea typeface="DejaVu Sans" charset="0"/>
                <a:cs typeface="DejaVu Sans" charset="0"/>
              </a:rPr>
              <a:t>peak</a:t>
            </a:r>
            <a:r>
              <a:rPr lang="es-ES" altLang="x-none" sz="1600" b="1" dirty="0">
                <a:solidFill>
                  <a:srgbClr val="800000"/>
                </a:solidFill>
                <a:ea typeface="DejaVu Sans" charset="0"/>
                <a:cs typeface="DejaVu Sans" charset="0"/>
              </a:rPr>
              <a:t> </a:t>
            </a:r>
            <a:r>
              <a:rPr lang="es-ES" altLang="x-none" sz="1600" b="1" dirty="0" err="1">
                <a:solidFill>
                  <a:srgbClr val="800000"/>
                </a:solidFill>
                <a:ea typeface="DejaVu Sans" charset="0"/>
                <a:cs typeface="DejaVu Sans" charset="0"/>
              </a:rPr>
              <a:t>epoch</a:t>
            </a:r>
            <a:r>
              <a:rPr lang="es-ES" altLang="x-none" sz="1600" b="1" dirty="0">
                <a:solidFill>
                  <a:srgbClr val="800000"/>
                </a:solidFill>
                <a:ea typeface="DejaVu Sans" charset="0"/>
                <a:cs typeface="DejaVu Sans" charset="0"/>
              </a:rPr>
              <a:t> of </a:t>
            </a:r>
            <a:r>
              <a:rPr lang="es-ES" altLang="x-none" sz="1600" b="1" dirty="0" err="1">
                <a:solidFill>
                  <a:srgbClr val="800000"/>
                </a:solidFill>
                <a:ea typeface="DejaVu Sans" charset="0"/>
                <a:cs typeface="DejaVu Sans" charset="0"/>
              </a:rPr>
              <a:t>S</a:t>
            </a:r>
            <a:r>
              <a:rPr lang="es-ES" altLang="x-none" sz="1600" b="1" dirty="0" err="1" smtClean="0">
                <a:solidFill>
                  <a:srgbClr val="800000"/>
                </a:solidFill>
                <a:ea typeface="DejaVu Sans" charset="0"/>
                <a:cs typeface="DejaVu Sans" charset="0"/>
              </a:rPr>
              <a:t>tar</a:t>
            </a:r>
            <a:r>
              <a:rPr lang="es-ES" altLang="x-none" sz="1600" b="1" dirty="0" smtClean="0">
                <a:solidFill>
                  <a:srgbClr val="800000"/>
                </a:solidFill>
                <a:ea typeface="DejaVu Sans" charset="0"/>
                <a:cs typeface="DejaVu Sans" charset="0"/>
              </a:rPr>
              <a:t> </a:t>
            </a:r>
            <a:r>
              <a:rPr lang="es-ES" altLang="x-none" sz="1600" b="1" dirty="0" err="1" smtClean="0">
                <a:solidFill>
                  <a:srgbClr val="800000"/>
                </a:solidFill>
                <a:ea typeface="DejaVu Sans" charset="0"/>
                <a:cs typeface="DejaVu Sans" charset="0"/>
              </a:rPr>
              <a:t>Formation</a:t>
            </a:r>
            <a:r>
              <a:rPr lang="es-ES" altLang="x-none" sz="1600" b="1" dirty="0" smtClean="0">
                <a:solidFill>
                  <a:srgbClr val="800000"/>
                </a:solidFill>
                <a:ea typeface="DejaVu Sans" charset="0"/>
                <a:cs typeface="DejaVu Sans" charset="0"/>
              </a:rPr>
              <a:t> (z &lt; 2).</a:t>
            </a:r>
            <a:endParaRPr lang="es-ES" altLang="x-none" sz="1600" b="1" dirty="0">
              <a:solidFill>
                <a:srgbClr val="800000"/>
              </a:solidFill>
              <a:ea typeface="DejaVu Sans" charset="0"/>
              <a:cs typeface="DejaVu Sans" charset="0"/>
            </a:endParaRPr>
          </a:p>
        </p:txBody>
      </p:sp>
      <p:sp>
        <p:nvSpPr>
          <p:cNvPr id="4102" name="Text Box 6"/>
          <p:cNvSpPr txBox="1">
            <a:spLocks noChangeArrowheads="1"/>
          </p:cNvSpPr>
          <p:nvPr/>
        </p:nvSpPr>
        <p:spPr bwMode="auto">
          <a:xfrm>
            <a:off x="54129" y="6472166"/>
            <a:ext cx="3408938" cy="525048"/>
          </a:xfrm>
          <a:prstGeom prst="rect">
            <a:avLst/>
          </a:prstGeom>
          <a:solidFill>
            <a:schemeClr val="bg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442" dirty="0" err="1"/>
              <a:t>Current</a:t>
            </a:r>
            <a:r>
              <a:rPr lang="es-ES" altLang="x-none" sz="1442" dirty="0"/>
              <a:t> SAFARI </a:t>
            </a:r>
            <a:r>
              <a:rPr lang="es-ES" altLang="x-none" sz="1442" dirty="0" err="1"/>
              <a:t>Low</a:t>
            </a:r>
            <a:r>
              <a:rPr lang="es-ES" altLang="x-none" sz="1442" dirty="0"/>
              <a:t> </a:t>
            </a:r>
            <a:r>
              <a:rPr lang="es-ES" altLang="x-none" sz="1442" dirty="0" err="1"/>
              <a:t>resolution</a:t>
            </a:r>
            <a:r>
              <a:rPr lang="es-ES" altLang="x-none" sz="1442" dirty="0"/>
              <a:t> (LR) </a:t>
            </a:r>
          </a:p>
          <a:p>
            <a:pPr algn="ctr">
              <a:buClrTx/>
              <a:buFontTx/>
              <a:buNone/>
            </a:pPr>
            <a:r>
              <a:rPr lang="es-ES" altLang="x-none" sz="1442" dirty="0"/>
              <a:t>and </a:t>
            </a:r>
            <a:r>
              <a:rPr lang="es-ES" altLang="x-none" sz="1442" dirty="0" err="1"/>
              <a:t>high-resolution</a:t>
            </a:r>
            <a:r>
              <a:rPr lang="es-ES" altLang="x-none" sz="1442" dirty="0"/>
              <a:t> (HR) </a:t>
            </a:r>
            <a:r>
              <a:rPr lang="es-ES" altLang="x-none" sz="1442" dirty="0" err="1"/>
              <a:t>sensitivities</a:t>
            </a:r>
            <a:endParaRPr lang="es-ES" altLang="x-none" sz="1442" dirty="0"/>
          </a:p>
          <a:p>
            <a:pPr algn="ctr">
              <a:buClrTx/>
              <a:buFontTx/>
              <a:buNone/>
            </a:pPr>
            <a:endParaRPr lang="es-ES" altLang="x-none" sz="1442" dirty="0"/>
          </a:p>
        </p:txBody>
      </p:sp>
      <p:sp>
        <p:nvSpPr>
          <p:cNvPr id="4105" name="Text Box 9"/>
          <p:cNvSpPr txBox="1">
            <a:spLocks noChangeArrowheads="1"/>
          </p:cNvSpPr>
          <p:nvPr/>
        </p:nvSpPr>
        <p:spPr bwMode="auto">
          <a:xfrm>
            <a:off x="3984827" y="2841274"/>
            <a:ext cx="5484327" cy="351145"/>
          </a:xfrm>
          <a:prstGeom prst="rect">
            <a:avLst/>
          </a:prstGeom>
          <a:solidFill>
            <a:schemeClr val="bg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442" b="1" dirty="0" err="1">
                <a:solidFill>
                  <a:srgbClr val="3333FF"/>
                </a:solidFill>
              </a:rPr>
              <a:t>The</a:t>
            </a:r>
            <a:r>
              <a:rPr lang="es-ES" altLang="x-none" sz="1442" b="1" dirty="0">
                <a:solidFill>
                  <a:srgbClr val="3333FF"/>
                </a:solidFill>
              </a:rPr>
              <a:t> OH </a:t>
            </a:r>
            <a:r>
              <a:rPr lang="es-ES" altLang="x-none" sz="1442" b="1" dirty="0" err="1">
                <a:solidFill>
                  <a:srgbClr val="3333FF"/>
                </a:solidFill>
              </a:rPr>
              <a:t>doublet</a:t>
            </a:r>
            <a:r>
              <a:rPr lang="es-ES" altLang="x-none" sz="1442" b="1" dirty="0">
                <a:solidFill>
                  <a:srgbClr val="3333FF"/>
                </a:solidFill>
              </a:rPr>
              <a:t> at 79 </a:t>
            </a:r>
            <a:r>
              <a:rPr lang="es-ES" altLang="x-none" sz="1442" b="1" dirty="0" err="1">
                <a:solidFill>
                  <a:srgbClr val="3333FF"/>
                </a:solidFill>
                <a:latin typeface="DejaVu Sans" charset="0"/>
                <a:ea typeface="DejaVu Sans" charset="0"/>
                <a:cs typeface="DejaVu Sans" charset="0"/>
              </a:rPr>
              <a:t>μ</a:t>
            </a:r>
            <a:r>
              <a:rPr lang="es-ES" altLang="x-none" sz="1442" b="1" dirty="0" err="1">
                <a:solidFill>
                  <a:srgbClr val="3333FF"/>
                </a:solidFill>
              </a:rPr>
              <a:t>m</a:t>
            </a:r>
            <a:r>
              <a:rPr lang="es-ES" altLang="x-none" sz="1442" b="1" dirty="0">
                <a:solidFill>
                  <a:srgbClr val="3333FF"/>
                </a:solidFill>
              </a:rPr>
              <a:t> can </a:t>
            </a:r>
            <a:r>
              <a:rPr lang="es-ES" altLang="x-none" sz="1442" b="1" dirty="0" err="1">
                <a:solidFill>
                  <a:srgbClr val="3333FF"/>
                </a:solidFill>
              </a:rPr>
              <a:t>probe</a:t>
            </a:r>
            <a:r>
              <a:rPr lang="es-ES" altLang="x-none" sz="1442" b="1" dirty="0">
                <a:solidFill>
                  <a:srgbClr val="3333FF"/>
                </a:solidFill>
              </a:rPr>
              <a:t> </a:t>
            </a:r>
            <a:r>
              <a:rPr lang="es-ES" altLang="x-none" sz="1442" b="1" dirty="0" err="1">
                <a:solidFill>
                  <a:srgbClr val="3333FF"/>
                </a:solidFill>
              </a:rPr>
              <a:t>outflows</a:t>
            </a:r>
            <a:r>
              <a:rPr lang="es-ES" altLang="x-none" sz="1442" b="1" dirty="0">
                <a:solidFill>
                  <a:srgbClr val="3333FF"/>
                </a:solidFill>
              </a:rPr>
              <a:t> up to z~1.4-1.9  </a:t>
            </a:r>
          </a:p>
          <a:p>
            <a:pPr algn="ctr">
              <a:buClrTx/>
              <a:buFontTx/>
              <a:buNone/>
            </a:pPr>
            <a:endParaRPr lang="es-ES" altLang="x-none" sz="1442" b="1" dirty="0">
              <a:solidFill>
                <a:srgbClr val="3333FF"/>
              </a:solidFill>
            </a:endParaRPr>
          </a:p>
        </p:txBody>
      </p:sp>
      <p:sp>
        <p:nvSpPr>
          <p:cNvPr id="4106" name="Text Box 10"/>
          <p:cNvSpPr txBox="1">
            <a:spLocks noChangeArrowheads="1"/>
          </p:cNvSpPr>
          <p:nvPr/>
        </p:nvSpPr>
        <p:spPr bwMode="auto">
          <a:xfrm>
            <a:off x="3637370" y="5850651"/>
            <a:ext cx="6179241" cy="1185466"/>
          </a:xfrm>
          <a:prstGeom prst="rect">
            <a:avLst/>
          </a:prstGeom>
          <a:solidFill>
            <a:schemeClr val="bg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buClrTx/>
              <a:buFontTx/>
              <a:buNone/>
            </a:pPr>
            <a:r>
              <a:rPr lang="es-ES" altLang="x-none" sz="1442" dirty="0"/>
              <a:t>*OH79 shows P-</a:t>
            </a:r>
            <a:r>
              <a:rPr lang="es-ES" altLang="x-none" sz="1442" dirty="0" err="1"/>
              <a:t>Cygni</a:t>
            </a:r>
            <a:r>
              <a:rPr lang="es-ES" altLang="x-none" sz="1442" dirty="0"/>
              <a:t> in </a:t>
            </a:r>
            <a:r>
              <a:rPr lang="es-ES" altLang="x-none" sz="1442" dirty="0" err="1"/>
              <a:t>many</a:t>
            </a:r>
            <a:r>
              <a:rPr lang="es-ES" altLang="x-none" sz="1442" dirty="0"/>
              <a:t> local </a:t>
            </a:r>
            <a:r>
              <a:rPr lang="es-ES" altLang="x-none" sz="1442" dirty="0" err="1"/>
              <a:t>ULIRGs</a:t>
            </a:r>
            <a:endParaRPr lang="es-ES" altLang="x-none" sz="1442" dirty="0"/>
          </a:p>
          <a:p>
            <a:pPr>
              <a:buClrTx/>
              <a:buFontTx/>
              <a:buNone/>
            </a:pPr>
            <a:r>
              <a:rPr lang="es-ES" altLang="x-none" sz="1442" dirty="0"/>
              <a:t>*</a:t>
            </a:r>
            <a:r>
              <a:rPr lang="es-ES" altLang="x-none" sz="1442" dirty="0" err="1"/>
              <a:t>We</a:t>
            </a:r>
            <a:r>
              <a:rPr lang="es-ES" altLang="x-none" sz="1442" dirty="0"/>
              <a:t> use 3 </a:t>
            </a:r>
            <a:r>
              <a:rPr lang="es-ES" altLang="x-none" sz="1442" dirty="0" err="1"/>
              <a:t>templates</a:t>
            </a:r>
            <a:r>
              <a:rPr lang="es-ES" altLang="x-none" sz="1442" dirty="0"/>
              <a:t>: flux of </a:t>
            </a:r>
            <a:r>
              <a:rPr lang="es-ES" altLang="x-none" sz="1442" dirty="0" err="1"/>
              <a:t>blueshifted</a:t>
            </a:r>
            <a:r>
              <a:rPr lang="es-ES" altLang="x-none" sz="1442" dirty="0"/>
              <a:t> </a:t>
            </a:r>
            <a:r>
              <a:rPr lang="es-ES" altLang="x-none" sz="1442" dirty="0" err="1"/>
              <a:t>wings</a:t>
            </a:r>
            <a:r>
              <a:rPr lang="es-ES" altLang="x-none" sz="1442" dirty="0"/>
              <a:t> vs z</a:t>
            </a:r>
          </a:p>
          <a:p>
            <a:pPr>
              <a:buClrTx/>
              <a:buFontTx/>
              <a:buNone/>
            </a:pPr>
            <a:r>
              <a:rPr lang="es-ES" altLang="x-none" sz="1442" dirty="0"/>
              <a:t>*</a:t>
            </a:r>
            <a:r>
              <a:rPr lang="es-ES" altLang="x-none" sz="1442" i="1" dirty="0"/>
              <a:t>Black curve</a:t>
            </a:r>
            <a:r>
              <a:rPr lang="es-ES" altLang="x-none" sz="1442" dirty="0"/>
              <a:t>: Safari </a:t>
            </a:r>
            <a:r>
              <a:rPr lang="es-ES" altLang="x-none" sz="1442" dirty="0" err="1"/>
              <a:t>sensitivities</a:t>
            </a:r>
            <a:r>
              <a:rPr lang="es-ES" altLang="x-none" sz="1442" dirty="0"/>
              <a:t> in LR (R=300) </a:t>
            </a:r>
            <a:r>
              <a:rPr lang="es-ES" altLang="x-none" sz="1442" dirty="0" err="1"/>
              <a:t>mode</a:t>
            </a:r>
            <a:endParaRPr lang="es-ES" altLang="x-none" sz="1442" dirty="0"/>
          </a:p>
          <a:p>
            <a:pPr>
              <a:buClrTx/>
              <a:buFontTx/>
              <a:buNone/>
            </a:pPr>
            <a:r>
              <a:rPr lang="es-ES" altLang="x-none" sz="1442" dirty="0"/>
              <a:t>*</a:t>
            </a:r>
            <a:r>
              <a:rPr lang="es-ES" altLang="x-none" sz="1442" i="1" dirty="0"/>
              <a:t>Continuum-</a:t>
            </a:r>
            <a:r>
              <a:rPr lang="es-ES" altLang="x-none" sz="1442" i="1" dirty="0" err="1"/>
              <a:t>normalized</a:t>
            </a:r>
            <a:r>
              <a:rPr lang="es-ES" altLang="x-none" sz="1442" i="1" dirty="0"/>
              <a:t> vs </a:t>
            </a:r>
            <a:r>
              <a:rPr lang="es-ES" altLang="x-none" sz="1442" i="1" dirty="0" err="1"/>
              <a:t>velocity</a:t>
            </a:r>
            <a:r>
              <a:rPr lang="es-ES" altLang="x-none" sz="1442" dirty="0"/>
              <a:t> </a:t>
            </a:r>
            <a:r>
              <a:rPr lang="es-ES" altLang="x-none" sz="1442" dirty="0" err="1"/>
              <a:t>is</a:t>
            </a:r>
            <a:r>
              <a:rPr lang="es-ES" altLang="x-none" sz="1442" dirty="0"/>
              <a:t> </a:t>
            </a:r>
            <a:r>
              <a:rPr lang="es-ES" altLang="x-none" sz="1442" dirty="0" err="1"/>
              <a:t>redshift-invariant</a:t>
            </a:r>
            <a:endParaRPr lang="es-ES" altLang="x-none" sz="1442" dirty="0"/>
          </a:p>
          <a:p>
            <a:pPr>
              <a:buClrTx/>
              <a:buFontTx/>
              <a:buNone/>
            </a:pPr>
            <a:r>
              <a:rPr lang="es-ES" altLang="x-none" sz="1442" dirty="0"/>
              <a:t>*</a:t>
            </a:r>
            <a:r>
              <a:rPr lang="es-ES" altLang="x-none" sz="1442" dirty="0" err="1"/>
              <a:t>Errorbars</a:t>
            </a:r>
            <a:r>
              <a:rPr lang="es-ES" altLang="x-none" sz="1442" dirty="0"/>
              <a:t>: +/-1</a:t>
            </a:r>
            <a:r>
              <a:rPr lang="es-ES" altLang="x-none" sz="1442" dirty="0">
                <a:latin typeface="DejaVu Sans" charset="0"/>
                <a:ea typeface="DejaVu Sans" charset="0"/>
                <a:cs typeface="DejaVu Sans" charset="0"/>
              </a:rPr>
              <a:t>σ</a:t>
            </a:r>
            <a:r>
              <a:rPr lang="es-ES" altLang="x-none" sz="1442" dirty="0"/>
              <a:t> at z=0.5, 1, 1.5 (</a:t>
            </a:r>
            <a:r>
              <a:rPr lang="es-ES" altLang="x-none" sz="1442" dirty="0" err="1"/>
              <a:t>Mrk</a:t>
            </a:r>
            <a:r>
              <a:rPr lang="es-ES" altLang="x-none" sz="1442" dirty="0"/>
              <a:t> 231, LR-2h)</a:t>
            </a:r>
          </a:p>
          <a:p>
            <a:pPr>
              <a:buClrTx/>
              <a:buFontTx/>
              <a:buNone/>
            </a:pPr>
            <a:endParaRPr lang="es-ES" altLang="x-none" sz="1442" dirty="0"/>
          </a:p>
          <a:p>
            <a:pPr>
              <a:buClrTx/>
              <a:buFontTx/>
              <a:buNone/>
            </a:pPr>
            <a:endParaRPr lang="es-ES" altLang="x-none" sz="1442" dirty="0"/>
          </a:p>
        </p:txBody>
      </p:sp>
      <p:sp>
        <p:nvSpPr>
          <p:cNvPr id="4107" name="Line 11"/>
          <p:cNvSpPr>
            <a:spLocks noChangeShapeType="1"/>
          </p:cNvSpPr>
          <p:nvPr/>
        </p:nvSpPr>
        <p:spPr bwMode="auto">
          <a:xfrm flipV="1">
            <a:off x="1889840" y="3383397"/>
            <a:ext cx="852957" cy="2628265"/>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442"/>
          </a:p>
        </p:txBody>
      </p:sp>
      <p:sp>
        <p:nvSpPr>
          <p:cNvPr id="4111" name="Text Box 15"/>
          <p:cNvSpPr txBox="1">
            <a:spLocks noChangeArrowheads="1"/>
          </p:cNvSpPr>
          <p:nvPr/>
        </p:nvSpPr>
        <p:spPr bwMode="auto">
          <a:xfrm>
            <a:off x="1431555" y="2926558"/>
            <a:ext cx="1311242" cy="400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442">
                <a:solidFill>
                  <a:srgbClr val="00CC33"/>
                </a:solidFill>
              </a:rPr>
              <a:t>1</a:t>
            </a:r>
            <a:r>
              <a:rPr lang="es-ES" altLang="x-none" sz="1442">
                <a:solidFill>
                  <a:srgbClr val="00CC33"/>
                </a:solidFill>
                <a:latin typeface="DejaVu Sans" charset="0"/>
                <a:ea typeface="DejaVu Sans" charset="0"/>
                <a:cs typeface="DejaVu Sans" charset="0"/>
              </a:rPr>
              <a:t>σ</a:t>
            </a:r>
            <a:r>
              <a:rPr lang="es-ES" altLang="x-none" sz="1442">
                <a:solidFill>
                  <a:srgbClr val="00CC33"/>
                </a:solidFill>
              </a:rPr>
              <a:t>-1 hour  </a:t>
            </a:r>
          </a:p>
          <a:p>
            <a:pPr algn="ctr">
              <a:buClrTx/>
              <a:buFontTx/>
              <a:buNone/>
            </a:pPr>
            <a:endParaRPr lang="es-ES" altLang="x-none" sz="1442">
              <a:solidFill>
                <a:srgbClr val="3333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36" y="2926558"/>
            <a:ext cx="3262924" cy="3561248"/>
          </a:xfrm>
          <a:prstGeom prst="rect">
            <a:avLst/>
          </a:prstGeom>
          <a:solidFill>
            <a:schemeClr val="bg1"/>
          </a:solidFill>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flipV="1">
            <a:off x="3637370" y="3197921"/>
            <a:ext cx="6179241" cy="2667869"/>
          </a:xfrm>
          <a:prstGeom prst="rect">
            <a:avLst/>
          </a:prstGeom>
          <a:solidFill>
            <a:schemeClr val="bg1"/>
          </a:solidFill>
        </p:spPr>
      </p:pic>
      <p:sp>
        <p:nvSpPr>
          <p:cNvPr id="4108" name="Line 12"/>
          <p:cNvSpPr>
            <a:spLocks noChangeShapeType="1"/>
          </p:cNvSpPr>
          <p:nvPr/>
        </p:nvSpPr>
        <p:spPr bwMode="auto">
          <a:xfrm flipV="1">
            <a:off x="4750085" y="5369804"/>
            <a:ext cx="721400" cy="1055354"/>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442"/>
          </a:p>
        </p:txBody>
      </p:sp>
      <p:sp>
        <p:nvSpPr>
          <p:cNvPr id="4109" name="Line 13"/>
          <p:cNvSpPr>
            <a:spLocks noChangeShapeType="1"/>
          </p:cNvSpPr>
          <p:nvPr/>
        </p:nvSpPr>
        <p:spPr bwMode="auto">
          <a:xfrm flipV="1">
            <a:off x="6676520" y="4501821"/>
            <a:ext cx="1574357" cy="1645195"/>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442"/>
          </a:p>
        </p:txBody>
      </p:sp>
      <p:sp>
        <p:nvSpPr>
          <p:cNvPr id="4104" name="Line 8"/>
          <p:cNvSpPr>
            <a:spLocks noChangeShapeType="1"/>
          </p:cNvSpPr>
          <p:nvPr/>
        </p:nvSpPr>
        <p:spPr bwMode="auto">
          <a:xfrm flipV="1">
            <a:off x="8516229" y="1515832"/>
            <a:ext cx="675689" cy="2225049"/>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442"/>
          </a:p>
        </p:txBody>
      </p:sp>
      <p:sp>
        <p:nvSpPr>
          <p:cNvPr id="17" name="TextBox 16"/>
          <p:cNvSpPr txBox="1"/>
          <p:nvPr/>
        </p:nvSpPr>
        <p:spPr>
          <a:xfrm>
            <a:off x="8045521" y="5920164"/>
            <a:ext cx="1641818" cy="954107"/>
          </a:xfrm>
          <a:prstGeom prst="rect">
            <a:avLst/>
          </a:prstGeom>
          <a:noFill/>
        </p:spPr>
        <p:txBody>
          <a:bodyPr wrap="square" rtlCol="0">
            <a:spAutoFit/>
          </a:bodyPr>
          <a:lstStyle/>
          <a:p>
            <a:pPr algn="ctr"/>
            <a:r>
              <a:rPr lang="en-US" sz="2800" b="1" dirty="0" smtClean="0">
                <a:solidFill>
                  <a:srgbClr val="00B0F0"/>
                </a:solidFill>
              </a:rPr>
              <a:t>Low-res.</a:t>
            </a:r>
            <a:r>
              <a:rPr lang="en-US" sz="2800" b="1" dirty="0">
                <a:solidFill>
                  <a:srgbClr val="00B0F0"/>
                </a:solidFill>
              </a:rPr>
              <a:t> z</a:t>
            </a:r>
            <a:r>
              <a:rPr lang="en-US" sz="2800" b="1" dirty="0" smtClean="0">
                <a:solidFill>
                  <a:srgbClr val="00B0F0"/>
                </a:solidFill>
              </a:rPr>
              <a:t>≤1.9</a:t>
            </a:r>
            <a:endParaRPr lang="en-US" sz="2800" b="1" dirty="0">
              <a:solidFill>
                <a:srgbClr val="00B0F0"/>
              </a:solidFill>
            </a:endParaRPr>
          </a:p>
        </p:txBody>
      </p:sp>
      <p:sp>
        <p:nvSpPr>
          <p:cNvPr id="18" name="Rectangle 17"/>
          <p:cNvSpPr/>
          <p:nvPr/>
        </p:nvSpPr>
        <p:spPr>
          <a:xfrm>
            <a:off x="122406" y="2498850"/>
            <a:ext cx="5922262" cy="370422"/>
          </a:xfrm>
          <a:prstGeom prst="rect">
            <a:avLst/>
          </a:prstGeom>
          <a:solidFill>
            <a:srgbClr val="5B9BD5"/>
          </a:solidFill>
        </p:spPr>
        <p:txBody>
          <a:bodyPr wrap="none">
            <a:spAutoFit/>
          </a:bodyPr>
          <a:lstStyle/>
          <a:p>
            <a:r>
              <a:rPr lang="en-US" sz="1807" dirty="0">
                <a:solidFill>
                  <a:schemeClr val="bg1"/>
                </a:solidFill>
              </a:rPr>
              <a:t>White paper by Eduardo González-Alfonso</a:t>
            </a:r>
            <a:r>
              <a:rPr lang="en-US" sz="1807" dirty="0" smtClean="0">
                <a:solidFill>
                  <a:schemeClr val="bg1"/>
                </a:solidFill>
              </a:rPr>
              <a:t> </a:t>
            </a:r>
            <a:r>
              <a:rPr lang="en-US" sz="1807" dirty="0">
                <a:solidFill>
                  <a:schemeClr val="bg1"/>
                </a:solidFill>
              </a:rPr>
              <a:t>et al. (</a:t>
            </a:r>
            <a:r>
              <a:rPr lang="en-US" sz="1807" dirty="0" smtClean="0">
                <a:solidFill>
                  <a:schemeClr val="bg1"/>
                </a:solidFill>
              </a:rPr>
              <a:t>2017, PASA)</a:t>
            </a:r>
            <a:endParaRPr lang="en-US" sz="1807" dirty="0">
              <a:solidFill>
                <a:schemeClr val="bg1"/>
              </a:solidFill>
            </a:endParaRPr>
          </a:p>
        </p:txBody>
      </p:sp>
      <p:sp>
        <p:nvSpPr>
          <p:cNvPr id="4" name="TextBox 3"/>
          <p:cNvSpPr txBox="1"/>
          <p:nvPr/>
        </p:nvSpPr>
        <p:spPr>
          <a:xfrm>
            <a:off x="54129" y="940284"/>
            <a:ext cx="7991392" cy="830997"/>
          </a:xfrm>
          <a:prstGeom prst="rect">
            <a:avLst/>
          </a:prstGeom>
          <a:solidFill>
            <a:schemeClr val="bg2"/>
          </a:solidFill>
        </p:spPr>
        <p:txBody>
          <a:bodyPr wrap="square" rtlCol="0">
            <a:spAutoFit/>
          </a:bodyPr>
          <a:lstStyle/>
          <a:p>
            <a:r>
              <a:rPr lang="es-ES" altLang="x-none" sz="2400" b="1" dirty="0" err="1" smtClean="0"/>
              <a:t>Low</a:t>
            </a:r>
            <a:r>
              <a:rPr lang="es-ES" altLang="x-none" sz="2400" b="1" dirty="0" smtClean="0"/>
              <a:t> </a:t>
            </a:r>
            <a:r>
              <a:rPr lang="es-ES" altLang="x-none" sz="2400" b="1" dirty="0" err="1"/>
              <a:t>spectral</a:t>
            </a:r>
            <a:r>
              <a:rPr lang="es-ES" altLang="x-none" sz="2400" b="1" dirty="0"/>
              <a:t> </a:t>
            </a:r>
            <a:r>
              <a:rPr lang="es-ES" altLang="x-none" sz="2400" b="1" dirty="0" err="1"/>
              <a:t>resolution</a:t>
            </a:r>
            <a:r>
              <a:rPr lang="es-ES" altLang="x-none" sz="2400" b="1" dirty="0"/>
              <a:t> </a:t>
            </a:r>
            <a:r>
              <a:rPr lang="es-ES" altLang="x-none" sz="2400" b="1" dirty="0" err="1"/>
              <a:t>observations</a:t>
            </a:r>
            <a:r>
              <a:rPr lang="es-ES" altLang="x-none" sz="2400" b="1" dirty="0"/>
              <a:t> to </a:t>
            </a:r>
            <a:r>
              <a:rPr lang="es-ES" altLang="x-none" sz="2400" b="1" dirty="0" err="1"/>
              <a:t>measure</a:t>
            </a:r>
            <a:r>
              <a:rPr lang="es-ES" altLang="x-none" sz="2400" b="1" dirty="0"/>
              <a:t> </a:t>
            </a:r>
            <a:r>
              <a:rPr lang="es-ES" altLang="x-none" sz="2400" b="1" dirty="0" err="1"/>
              <a:t>statistics</a:t>
            </a:r>
            <a:r>
              <a:rPr lang="es-ES" altLang="x-none" sz="2400" b="1" dirty="0"/>
              <a:t> (</a:t>
            </a:r>
            <a:r>
              <a:rPr lang="es-ES" altLang="x-none" sz="2400" b="1" dirty="0" err="1"/>
              <a:t>outflow</a:t>
            </a:r>
            <a:r>
              <a:rPr lang="es-ES" altLang="x-none" sz="2400" b="1" dirty="0"/>
              <a:t> </a:t>
            </a:r>
            <a:r>
              <a:rPr lang="es-ES" altLang="x-none" sz="2400" b="1" dirty="0" err="1"/>
              <a:t>occurrence</a:t>
            </a:r>
            <a:r>
              <a:rPr lang="es-ES" altLang="x-none" sz="2400" b="1" dirty="0" smtClean="0"/>
              <a:t>)</a:t>
            </a:r>
            <a:endParaRPr lang="es-ES" altLang="x-none" sz="2400" b="1" dirty="0"/>
          </a:p>
        </p:txBody>
      </p:sp>
    </p:spTree>
    <p:extLst>
      <p:ext uri="{BB962C8B-B14F-4D97-AF65-F5344CB8AC3E}">
        <p14:creationId xmlns:p14="http://schemas.microsoft.com/office/powerpoint/2010/main" val="103378595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6" y="4617582"/>
            <a:ext cx="6638253" cy="2513468"/>
          </a:xfrm>
          <a:prstGeom prst="rect">
            <a:avLst/>
          </a:prstGeom>
          <a:solidFill>
            <a:schemeClr val="bg1"/>
          </a:solidFill>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3" r="52002"/>
          <a:stretch/>
        </p:blipFill>
        <p:spPr>
          <a:xfrm>
            <a:off x="6780545" y="1452243"/>
            <a:ext cx="3060000" cy="2403266"/>
          </a:xfrm>
          <a:prstGeom prst="rect">
            <a:avLst/>
          </a:prstGeom>
          <a:solidFill>
            <a:schemeClr val="bg1"/>
          </a:solidFill>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74" y="1574649"/>
            <a:ext cx="6621906" cy="2751294"/>
          </a:xfrm>
          <a:prstGeom prst="rect">
            <a:avLst/>
          </a:prstGeom>
          <a:solidFill>
            <a:schemeClr val="bg1"/>
          </a:solidFill>
        </p:spPr>
      </p:pic>
      <p:sp>
        <p:nvSpPr>
          <p:cNvPr id="5121" name="Text Box 1"/>
          <p:cNvSpPr txBox="1">
            <a:spLocks noChangeArrowheads="1"/>
          </p:cNvSpPr>
          <p:nvPr/>
        </p:nvSpPr>
        <p:spPr bwMode="auto">
          <a:xfrm>
            <a:off x="41075" y="4308561"/>
            <a:ext cx="6609042" cy="307930"/>
          </a:xfrm>
          <a:prstGeom prst="rect">
            <a:avLst/>
          </a:prstGeom>
          <a:solidFill>
            <a:schemeClr val="bg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442" b="1" dirty="0" err="1">
                <a:solidFill>
                  <a:srgbClr val="800000"/>
                </a:solidFill>
              </a:rPr>
              <a:t>We</a:t>
            </a:r>
            <a:r>
              <a:rPr lang="es-ES" altLang="x-none" sz="1442" b="1" dirty="0">
                <a:solidFill>
                  <a:srgbClr val="800000"/>
                </a:solidFill>
              </a:rPr>
              <a:t> </a:t>
            </a:r>
            <a:r>
              <a:rPr lang="es-ES" altLang="x-none" sz="1442" b="1" dirty="0" err="1">
                <a:solidFill>
                  <a:srgbClr val="800000"/>
                </a:solidFill>
                <a:ea typeface="DejaVu Sans" charset="0"/>
                <a:cs typeface="DejaVu Sans" charset="0"/>
              </a:rPr>
              <a:t>will</a:t>
            </a:r>
            <a:r>
              <a:rPr lang="es-ES" altLang="x-none" sz="1442" b="1" dirty="0">
                <a:solidFill>
                  <a:srgbClr val="800000"/>
                </a:solidFill>
                <a:ea typeface="DejaVu Sans" charset="0"/>
                <a:cs typeface="DejaVu Sans" charset="0"/>
              </a:rPr>
              <a:t> </a:t>
            </a:r>
            <a:r>
              <a:rPr lang="es-ES" altLang="x-none" sz="1442" b="1" dirty="0" err="1">
                <a:solidFill>
                  <a:srgbClr val="800000"/>
                </a:solidFill>
                <a:ea typeface="DejaVu Sans" charset="0"/>
                <a:cs typeface="DejaVu Sans" charset="0"/>
              </a:rPr>
              <a:t>also</a:t>
            </a:r>
            <a:r>
              <a:rPr lang="es-ES" altLang="x-none" sz="1442" b="1" dirty="0">
                <a:solidFill>
                  <a:srgbClr val="800000"/>
                </a:solidFill>
                <a:ea typeface="DejaVu Sans" charset="0"/>
                <a:cs typeface="DejaVu Sans" charset="0"/>
              </a:rPr>
              <a:t> explore </a:t>
            </a:r>
            <a:r>
              <a:rPr lang="es-ES" altLang="x-none" sz="1442" b="1" dirty="0" err="1">
                <a:solidFill>
                  <a:srgbClr val="800000"/>
                </a:solidFill>
                <a:ea typeface="DejaVu Sans" charset="0"/>
                <a:cs typeface="DejaVu Sans" charset="0"/>
              </a:rPr>
              <a:t>inflows</a:t>
            </a:r>
            <a:r>
              <a:rPr lang="es-ES" altLang="x-none" sz="1442" b="1" dirty="0">
                <a:solidFill>
                  <a:srgbClr val="800000"/>
                </a:solidFill>
                <a:ea typeface="DejaVu Sans" charset="0"/>
                <a:cs typeface="DejaVu Sans" charset="0"/>
              </a:rPr>
              <a:t> </a:t>
            </a:r>
            <a:r>
              <a:rPr lang="es-ES" altLang="x-none" sz="1442" b="1" dirty="0" smtClean="0">
                <a:solidFill>
                  <a:srgbClr val="800000"/>
                </a:solidFill>
                <a:ea typeface="DejaVu Sans" charset="0"/>
                <a:cs typeface="DejaVu Sans" charset="0"/>
              </a:rPr>
              <a:t>in </a:t>
            </a:r>
            <a:r>
              <a:rPr lang="es-ES" altLang="x-none" sz="1442" b="1" dirty="0">
                <a:solidFill>
                  <a:srgbClr val="800000"/>
                </a:solidFill>
                <a:ea typeface="DejaVu Sans" charset="0"/>
                <a:cs typeface="DejaVu Sans" charset="0"/>
              </a:rPr>
              <a:t>[O </a:t>
            </a:r>
            <a:r>
              <a:rPr lang="es-ES" altLang="x-none" sz="1442" b="1" dirty="0" smtClean="0">
                <a:solidFill>
                  <a:srgbClr val="800000"/>
                </a:solidFill>
                <a:ea typeface="DejaVu Sans" charset="0"/>
                <a:cs typeface="DejaVu Sans" charset="0"/>
              </a:rPr>
              <a:t>I]63µm </a:t>
            </a:r>
            <a:r>
              <a:rPr lang="es-ES" altLang="x-none" sz="1442" b="1" dirty="0">
                <a:solidFill>
                  <a:srgbClr val="800000"/>
                </a:solidFill>
                <a:ea typeface="DejaVu Sans" charset="0"/>
                <a:cs typeface="DejaVu Sans" charset="0"/>
              </a:rPr>
              <a:t>and OH</a:t>
            </a:r>
          </a:p>
        </p:txBody>
      </p:sp>
      <p:sp>
        <p:nvSpPr>
          <p:cNvPr id="5122" name="Text Box 2"/>
          <p:cNvSpPr txBox="1">
            <a:spLocks noChangeArrowheads="1"/>
          </p:cNvSpPr>
          <p:nvPr/>
        </p:nvSpPr>
        <p:spPr bwMode="auto">
          <a:xfrm>
            <a:off x="120914" y="1163960"/>
            <a:ext cx="6071163" cy="388547"/>
          </a:xfrm>
          <a:prstGeom prst="rect">
            <a:avLst/>
          </a:prstGeom>
          <a:solidFill>
            <a:schemeClr val="bg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366" b="1" dirty="0" smtClean="0">
                <a:solidFill>
                  <a:srgbClr val="3333FF"/>
                </a:solidFill>
              </a:rPr>
              <a:t>At </a:t>
            </a:r>
            <a:r>
              <a:rPr lang="es-ES" altLang="x-none" sz="1366" b="1" dirty="0" err="1" smtClean="0">
                <a:solidFill>
                  <a:srgbClr val="3333FF"/>
                </a:solidFill>
              </a:rPr>
              <a:t>high</a:t>
            </a:r>
            <a:r>
              <a:rPr lang="es-ES" altLang="x-none" sz="1366" b="1" dirty="0" smtClean="0">
                <a:solidFill>
                  <a:srgbClr val="3333FF"/>
                </a:solidFill>
              </a:rPr>
              <a:t>-R </a:t>
            </a:r>
            <a:r>
              <a:rPr lang="es-ES" altLang="x-none" sz="1366" b="1" dirty="0" err="1" smtClean="0">
                <a:solidFill>
                  <a:srgbClr val="3333FF"/>
                </a:solidFill>
              </a:rPr>
              <a:t>the</a:t>
            </a:r>
            <a:r>
              <a:rPr lang="es-ES" altLang="x-none" sz="1366" b="1" dirty="0" smtClean="0">
                <a:solidFill>
                  <a:srgbClr val="3333FF"/>
                </a:solidFill>
              </a:rPr>
              <a:t> </a:t>
            </a:r>
            <a:r>
              <a:rPr lang="es-ES" altLang="x-none" sz="1366" b="1" dirty="0">
                <a:solidFill>
                  <a:srgbClr val="3333FF"/>
                </a:solidFill>
              </a:rPr>
              <a:t>OH </a:t>
            </a:r>
            <a:r>
              <a:rPr lang="es-ES" altLang="x-none" sz="1366" b="1" dirty="0" err="1">
                <a:solidFill>
                  <a:srgbClr val="3333FF"/>
                </a:solidFill>
              </a:rPr>
              <a:t>doublet</a:t>
            </a:r>
            <a:r>
              <a:rPr lang="es-ES" altLang="x-none" sz="1366" b="1" dirty="0">
                <a:solidFill>
                  <a:srgbClr val="3333FF"/>
                </a:solidFill>
              </a:rPr>
              <a:t> at 119 </a:t>
            </a:r>
            <a:r>
              <a:rPr lang="es-ES" altLang="x-none" sz="1366" b="1" dirty="0" err="1">
                <a:solidFill>
                  <a:srgbClr val="3333FF"/>
                </a:solidFill>
                <a:latin typeface="DejaVu Sans" charset="0"/>
                <a:ea typeface="DejaVu Sans" charset="0"/>
                <a:cs typeface="DejaVu Sans" charset="0"/>
              </a:rPr>
              <a:t>μ</a:t>
            </a:r>
            <a:r>
              <a:rPr lang="es-ES" altLang="x-none" sz="1366" b="1" dirty="0" err="1">
                <a:solidFill>
                  <a:srgbClr val="3333FF"/>
                </a:solidFill>
              </a:rPr>
              <a:t>m</a:t>
            </a:r>
            <a:r>
              <a:rPr lang="es-ES" altLang="x-none" sz="1366" b="1" dirty="0">
                <a:solidFill>
                  <a:srgbClr val="3333FF"/>
                </a:solidFill>
              </a:rPr>
              <a:t> can be </a:t>
            </a:r>
            <a:r>
              <a:rPr lang="es-ES" altLang="x-none" sz="1366" b="1" dirty="0" err="1">
                <a:solidFill>
                  <a:srgbClr val="3333FF"/>
                </a:solidFill>
              </a:rPr>
              <a:t>observed</a:t>
            </a:r>
            <a:r>
              <a:rPr lang="es-ES" altLang="x-none" sz="1366" b="1" dirty="0">
                <a:solidFill>
                  <a:srgbClr val="3333FF"/>
                </a:solidFill>
              </a:rPr>
              <a:t> up to </a:t>
            </a:r>
            <a:r>
              <a:rPr lang="es-ES" altLang="x-none" sz="1366" b="1" dirty="0" smtClean="0">
                <a:solidFill>
                  <a:srgbClr val="3333FF"/>
                </a:solidFill>
              </a:rPr>
              <a:t>z~0.93</a:t>
            </a:r>
            <a:endParaRPr lang="es-ES" altLang="x-none" sz="1442" b="1" dirty="0">
              <a:solidFill>
                <a:srgbClr val="3333FF"/>
              </a:solidFill>
            </a:endParaRPr>
          </a:p>
        </p:txBody>
      </p:sp>
      <p:sp>
        <p:nvSpPr>
          <p:cNvPr id="5123" name="Text Box 3"/>
          <p:cNvSpPr txBox="1">
            <a:spLocks noChangeArrowheads="1"/>
          </p:cNvSpPr>
          <p:nvPr/>
        </p:nvSpPr>
        <p:spPr bwMode="auto">
          <a:xfrm>
            <a:off x="6650117" y="1196840"/>
            <a:ext cx="3221468" cy="387953"/>
          </a:xfrm>
          <a:prstGeom prst="rect">
            <a:avLst/>
          </a:prstGeom>
          <a:solidFill>
            <a:schemeClr val="bg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366" b="1" dirty="0" err="1">
                <a:solidFill>
                  <a:srgbClr val="3333FF"/>
                </a:solidFill>
              </a:rPr>
              <a:t>Outflows</a:t>
            </a:r>
            <a:r>
              <a:rPr lang="es-ES" altLang="x-none" sz="1366" b="1" dirty="0">
                <a:solidFill>
                  <a:srgbClr val="3333FF"/>
                </a:solidFill>
              </a:rPr>
              <a:t> in </a:t>
            </a:r>
            <a:r>
              <a:rPr lang="es-ES" altLang="x-none" sz="1366" b="1" dirty="0" err="1">
                <a:solidFill>
                  <a:srgbClr val="3333FF"/>
                </a:solidFill>
              </a:rPr>
              <a:t>other</a:t>
            </a:r>
            <a:r>
              <a:rPr lang="es-ES" altLang="x-none" sz="1366" b="1" dirty="0">
                <a:solidFill>
                  <a:srgbClr val="3333FF"/>
                </a:solidFill>
              </a:rPr>
              <a:t> </a:t>
            </a:r>
            <a:r>
              <a:rPr lang="es-ES" altLang="x-none" sz="1366" b="1" dirty="0" err="1">
                <a:solidFill>
                  <a:srgbClr val="3333FF"/>
                </a:solidFill>
              </a:rPr>
              <a:t>molecules</a:t>
            </a:r>
            <a:r>
              <a:rPr lang="es-ES" altLang="x-none" sz="1366" b="1" dirty="0">
                <a:solidFill>
                  <a:srgbClr val="3333FF"/>
                </a:solidFill>
              </a:rPr>
              <a:t>, </a:t>
            </a:r>
            <a:r>
              <a:rPr lang="es-ES" altLang="x-none" sz="1366" b="1" dirty="0" err="1">
                <a:solidFill>
                  <a:srgbClr val="3333FF"/>
                </a:solidFill>
              </a:rPr>
              <a:t>like</a:t>
            </a:r>
            <a:r>
              <a:rPr lang="es-ES" altLang="x-none" sz="1366" b="1" dirty="0">
                <a:solidFill>
                  <a:srgbClr val="3333FF"/>
                </a:solidFill>
              </a:rPr>
              <a:t> </a:t>
            </a:r>
            <a:r>
              <a:rPr lang="es-ES" altLang="x-none" sz="1366" b="1" dirty="0" smtClean="0">
                <a:solidFill>
                  <a:srgbClr val="3333FF"/>
                </a:solidFill>
              </a:rPr>
              <a:t>H2O</a:t>
            </a:r>
            <a:endParaRPr lang="es-ES" altLang="x-none" sz="1366" b="1" dirty="0">
              <a:solidFill>
                <a:srgbClr val="3333FF"/>
              </a:solidFill>
            </a:endParaRPr>
          </a:p>
        </p:txBody>
      </p:sp>
      <p:sp>
        <p:nvSpPr>
          <p:cNvPr id="5127" name="Text Box 7"/>
          <p:cNvSpPr txBox="1">
            <a:spLocks noChangeArrowheads="1"/>
          </p:cNvSpPr>
          <p:nvPr/>
        </p:nvSpPr>
        <p:spPr bwMode="auto">
          <a:xfrm>
            <a:off x="6822366" y="3917493"/>
            <a:ext cx="3049219" cy="378473"/>
          </a:xfrm>
          <a:prstGeom prst="rect">
            <a:avLst/>
          </a:prstGeom>
          <a:solidFill>
            <a:schemeClr val="bg1"/>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366" b="1" dirty="0" smtClean="0">
                <a:solidFill>
                  <a:srgbClr val="3333FF"/>
                </a:solidFill>
              </a:rPr>
              <a:t>SMI </a:t>
            </a:r>
            <a:r>
              <a:rPr lang="es-ES" altLang="x-none" sz="1366" b="1" dirty="0" err="1" smtClean="0">
                <a:solidFill>
                  <a:srgbClr val="3333FF"/>
                </a:solidFill>
              </a:rPr>
              <a:t>will</a:t>
            </a:r>
            <a:r>
              <a:rPr lang="es-ES" altLang="x-none" sz="1366" b="1" dirty="0" smtClean="0">
                <a:solidFill>
                  <a:srgbClr val="3333FF"/>
                </a:solidFill>
              </a:rPr>
              <a:t> </a:t>
            </a:r>
            <a:r>
              <a:rPr lang="es-ES" altLang="x-none" sz="1366" b="1" dirty="0" err="1" smtClean="0">
                <a:solidFill>
                  <a:srgbClr val="3333FF"/>
                </a:solidFill>
              </a:rPr>
              <a:t>detect</a:t>
            </a:r>
            <a:r>
              <a:rPr lang="es-ES" altLang="x-none" sz="1366" b="1" dirty="0" smtClean="0">
                <a:solidFill>
                  <a:srgbClr val="3333FF"/>
                </a:solidFill>
              </a:rPr>
              <a:t> </a:t>
            </a:r>
            <a:r>
              <a:rPr lang="es-ES" altLang="x-none" sz="1366" b="1" dirty="0" err="1" smtClean="0">
                <a:solidFill>
                  <a:srgbClr val="3333FF"/>
                </a:solidFill>
              </a:rPr>
              <a:t>outflows</a:t>
            </a:r>
            <a:r>
              <a:rPr lang="es-ES" altLang="x-none" sz="1366" b="1" dirty="0" smtClean="0">
                <a:solidFill>
                  <a:srgbClr val="3333FF"/>
                </a:solidFill>
              </a:rPr>
              <a:t> </a:t>
            </a:r>
            <a:r>
              <a:rPr lang="es-ES" altLang="x-none" sz="1366" b="1" dirty="0">
                <a:solidFill>
                  <a:srgbClr val="3333FF"/>
                </a:solidFill>
              </a:rPr>
              <a:t>in </a:t>
            </a:r>
            <a:r>
              <a:rPr lang="es-ES" altLang="x-none" sz="1366" b="1" dirty="0" smtClean="0">
                <a:solidFill>
                  <a:srgbClr val="3333FF"/>
                </a:solidFill>
              </a:rPr>
              <a:t>Ne </a:t>
            </a:r>
            <a:r>
              <a:rPr lang="es-ES" altLang="x-none" sz="1366" b="1" dirty="0" err="1" smtClean="0">
                <a:solidFill>
                  <a:srgbClr val="3333FF"/>
                </a:solidFill>
              </a:rPr>
              <a:t>lines</a:t>
            </a:r>
            <a:endParaRPr lang="es-ES" altLang="x-none" sz="1366" b="1" dirty="0">
              <a:solidFill>
                <a:srgbClr val="3333FF"/>
              </a:solidFill>
            </a:endParaRPr>
          </a:p>
        </p:txBody>
      </p:sp>
      <p:sp>
        <p:nvSpPr>
          <p:cNvPr id="5131" name="Text Box 11"/>
          <p:cNvSpPr txBox="1">
            <a:spLocks noChangeArrowheads="1"/>
          </p:cNvSpPr>
          <p:nvPr/>
        </p:nvSpPr>
        <p:spPr bwMode="auto">
          <a:xfrm>
            <a:off x="2546184" y="5127585"/>
            <a:ext cx="852957" cy="333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183" dirty="0" err="1">
                <a:solidFill>
                  <a:srgbClr val="3333FF"/>
                </a:solidFill>
              </a:rPr>
              <a:t>Inverse</a:t>
            </a:r>
            <a:endParaRPr lang="es-ES" altLang="x-none" sz="1183" dirty="0">
              <a:solidFill>
                <a:srgbClr val="3333FF"/>
              </a:solidFill>
            </a:endParaRPr>
          </a:p>
          <a:p>
            <a:pPr algn="ctr">
              <a:buClrTx/>
              <a:buFontTx/>
              <a:buNone/>
            </a:pPr>
            <a:r>
              <a:rPr lang="es-ES" altLang="x-none" sz="1183" dirty="0">
                <a:solidFill>
                  <a:srgbClr val="3333FF"/>
                </a:solidFill>
              </a:rPr>
              <a:t>P-</a:t>
            </a:r>
            <a:r>
              <a:rPr lang="es-ES" altLang="x-none" sz="1183" dirty="0" err="1">
                <a:solidFill>
                  <a:srgbClr val="3333FF"/>
                </a:solidFill>
              </a:rPr>
              <a:t>Cygni</a:t>
            </a:r>
            <a:endParaRPr lang="es-ES" altLang="x-none" sz="1183" dirty="0">
              <a:solidFill>
                <a:srgbClr val="3333FF"/>
              </a:solidFill>
            </a:endParaRPr>
          </a:p>
        </p:txBody>
      </p:sp>
      <p:sp>
        <p:nvSpPr>
          <p:cNvPr id="5133" name="Line 13"/>
          <p:cNvSpPr>
            <a:spLocks noChangeShapeType="1"/>
          </p:cNvSpPr>
          <p:nvPr/>
        </p:nvSpPr>
        <p:spPr bwMode="auto">
          <a:xfrm flipV="1">
            <a:off x="7823675" y="2503579"/>
            <a:ext cx="393228" cy="396119"/>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442"/>
          </a:p>
        </p:txBody>
      </p:sp>
      <p:sp>
        <p:nvSpPr>
          <p:cNvPr id="5137" name="Text Box 17"/>
          <p:cNvSpPr txBox="1">
            <a:spLocks noChangeArrowheads="1"/>
          </p:cNvSpPr>
          <p:nvPr/>
        </p:nvSpPr>
        <p:spPr bwMode="auto">
          <a:xfrm>
            <a:off x="7332139" y="2925311"/>
            <a:ext cx="852957" cy="333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183" dirty="0" err="1">
                <a:solidFill>
                  <a:srgbClr val="3333FF"/>
                </a:solidFill>
              </a:rPr>
              <a:t>Wing</a:t>
            </a:r>
            <a:r>
              <a:rPr lang="es-ES" altLang="x-none" sz="1183" dirty="0">
                <a:solidFill>
                  <a:srgbClr val="3333FF"/>
                </a:solidFill>
              </a:rPr>
              <a:t> in H2O</a:t>
            </a:r>
          </a:p>
        </p:txBody>
      </p:sp>
      <p:sp>
        <p:nvSpPr>
          <p:cNvPr id="5138" name="Line 18"/>
          <p:cNvSpPr>
            <a:spLocks noChangeShapeType="1"/>
          </p:cNvSpPr>
          <p:nvPr/>
        </p:nvSpPr>
        <p:spPr bwMode="auto">
          <a:xfrm flipV="1">
            <a:off x="1299998" y="3295896"/>
            <a:ext cx="524785" cy="920904"/>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442"/>
          </a:p>
        </p:txBody>
      </p:sp>
      <p:sp>
        <p:nvSpPr>
          <p:cNvPr id="5141" name="Line 21"/>
          <p:cNvSpPr>
            <a:spLocks noChangeShapeType="1"/>
          </p:cNvSpPr>
          <p:nvPr/>
        </p:nvSpPr>
        <p:spPr bwMode="auto">
          <a:xfrm flipH="1" flipV="1">
            <a:off x="3855980" y="1461314"/>
            <a:ext cx="199505" cy="396119"/>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1442"/>
          </a:p>
        </p:txBody>
      </p:sp>
      <p:sp>
        <p:nvSpPr>
          <p:cNvPr id="5142" name="Text Box 22"/>
          <p:cNvSpPr txBox="1">
            <a:spLocks noChangeArrowheads="1"/>
          </p:cNvSpPr>
          <p:nvPr/>
        </p:nvSpPr>
        <p:spPr bwMode="auto">
          <a:xfrm>
            <a:off x="3922481" y="1775028"/>
            <a:ext cx="852957" cy="33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lgn="ctr">
              <a:buClrTx/>
              <a:buFontTx/>
              <a:buNone/>
            </a:pPr>
            <a:r>
              <a:rPr lang="es-ES" altLang="x-none" sz="1183">
                <a:solidFill>
                  <a:srgbClr val="3333FF"/>
                </a:solidFill>
              </a:rPr>
              <a:t>P-Cygni</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8078" y="4256057"/>
            <a:ext cx="3049219" cy="2895401"/>
          </a:xfrm>
          <a:prstGeom prst="rect">
            <a:avLst/>
          </a:prstGeom>
          <a:solidFill>
            <a:schemeClr val="bg1"/>
          </a:solidFill>
        </p:spPr>
      </p:pic>
      <p:sp>
        <p:nvSpPr>
          <p:cNvPr id="10" name="Footer Placeholder 9"/>
          <p:cNvSpPr>
            <a:spLocks noGrp="1"/>
          </p:cNvSpPr>
          <p:nvPr>
            <p:ph type="ftr" sz="quarter" idx="11"/>
          </p:nvPr>
        </p:nvSpPr>
        <p:spPr>
          <a:xfrm>
            <a:off x="3293983" y="6754169"/>
            <a:ext cx="3356134" cy="377972"/>
          </a:xfrm>
        </p:spPr>
        <p:txBody>
          <a:bodyPr/>
          <a:lstStyle/>
          <a:p>
            <a:r>
              <a:rPr lang="en-US" smtClean="0"/>
              <a:t>Luigi Spinoglio - SST Meeting#1, ESTEC, 3/10/2018</a:t>
            </a:r>
            <a:endParaRPr lang="en-US"/>
          </a:p>
        </p:txBody>
      </p:sp>
      <p:sp>
        <p:nvSpPr>
          <p:cNvPr id="26" name="TextBox 25"/>
          <p:cNvSpPr txBox="1"/>
          <p:nvPr/>
        </p:nvSpPr>
        <p:spPr>
          <a:xfrm>
            <a:off x="1299998" y="1904340"/>
            <a:ext cx="2400210" cy="523220"/>
          </a:xfrm>
          <a:prstGeom prst="rect">
            <a:avLst/>
          </a:prstGeom>
          <a:noFill/>
        </p:spPr>
        <p:txBody>
          <a:bodyPr wrap="square" rtlCol="0">
            <a:spAutoFit/>
          </a:bodyPr>
          <a:lstStyle/>
          <a:p>
            <a:r>
              <a:rPr lang="en-US" sz="2800" b="1" dirty="0" smtClean="0">
                <a:solidFill>
                  <a:srgbClr val="00B0F0"/>
                </a:solidFill>
              </a:rPr>
              <a:t>High-res. z≤0.9</a:t>
            </a:r>
            <a:endParaRPr lang="en-US" sz="2800" b="1" dirty="0">
              <a:solidFill>
                <a:srgbClr val="00B0F0"/>
              </a:solidFill>
            </a:endParaRPr>
          </a:p>
        </p:txBody>
      </p:sp>
      <p:sp>
        <p:nvSpPr>
          <p:cNvPr id="27" name="TextBox 26"/>
          <p:cNvSpPr txBox="1"/>
          <p:nvPr/>
        </p:nvSpPr>
        <p:spPr>
          <a:xfrm>
            <a:off x="6888142" y="2037995"/>
            <a:ext cx="1641818" cy="523220"/>
          </a:xfrm>
          <a:prstGeom prst="rect">
            <a:avLst/>
          </a:prstGeom>
          <a:noFill/>
        </p:spPr>
        <p:txBody>
          <a:bodyPr wrap="square" rtlCol="0">
            <a:spAutoFit/>
          </a:bodyPr>
          <a:lstStyle/>
          <a:p>
            <a:r>
              <a:rPr lang="en-US" sz="2800" b="1" smtClean="0">
                <a:solidFill>
                  <a:srgbClr val="00B0F0"/>
                </a:solidFill>
              </a:rPr>
              <a:t>High-res</a:t>
            </a:r>
            <a:r>
              <a:rPr lang="en-US" sz="2800" b="1" dirty="0" smtClean="0">
                <a:solidFill>
                  <a:srgbClr val="00B0F0"/>
                </a:solidFill>
              </a:rPr>
              <a:t>.</a:t>
            </a:r>
            <a:endParaRPr lang="en-US" sz="2800" b="1" dirty="0">
              <a:solidFill>
                <a:srgbClr val="00B0F0"/>
              </a:solidFill>
            </a:endParaRPr>
          </a:p>
        </p:txBody>
      </p:sp>
      <p:sp>
        <p:nvSpPr>
          <p:cNvPr id="28" name="TextBox 27"/>
          <p:cNvSpPr txBox="1"/>
          <p:nvPr/>
        </p:nvSpPr>
        <p:spPr>
          <a:xfrm>
            <a:off x="1757323" y="6230949"/>
            <a:ext cx="1641818" cy="523220"/>
          </a:xfrm>
          <a:prstGeom prst="rect">
            <a:avLst/>
          </a:prstGeom>
          <a:noFill/>
        </p:spPr>
        <p:txBody>
          <a:bodyPr wrap="square" rtlCol="0">
            <a:spAutoFit/>
          </a:bodyPr>
          <a:lstStyle/>
          <a:p>
            <a:r>
              <a:rPr lang="en-US" sz="2800" b="1" smtClean="0">
                <a:solidFill>
                  <a:srgbClr val="00B0F0"/>
                </a:solidFill>
              </a:rPr>
              <a:t>High-res</a:t>
            </a:r>
            <a:r>
              <a:rPr lang="en-US" sz="2800" b="1" dirty="0" smtClean="0">
                <a:solidFill>
                  <a:srgbClr val="00B0F0"/>
                </a:solidFill>
              </a:rPr>
              <a:t>.</a:t>
            </a:r>
            <a:endParaRPr lang="en-US" sz="2800" b="1" dirty="0">
              <a:solidFill>
                <a:srgbClr val="00B0F0"/>
              </a:solidFill>
            </a:endParaRPr>
          </a:p>
        </p:txBody>
      </p:sp>
      <p:sp>
        <p:nvSpPr>
          <p:cNvPr id="29" name="TextBox 28"/>
          <p:cNvSpPr txBox="1"/>
          <p:nvPr/>
        </p:nvSpPr>
        <p:spPr>
          <a:xfrm>
            <a:off x="7201305" y="5723911"/>
            <a:ext cx="851512" cy="523220"/>
          </a:xfrm>
          <a:prstGeom prst="rect">
            <a:avLst/>
          </a:prstGeom>
          <a:noFill/>
        </p:spPr>
        <p:txBody>
          <a:bodyPr wrap="square" rtlCol="0">
            <a:spAutoFit/>
          </a:bodyPr>
          <a:lstStyle/>
          <a:p>
            <a:r>
              <a:rPr lang="en-US" sz="2800" b="1" dirty="0" smtClean="0">
                <a:solidFill>
                  <a:srgbClr val="FF0000"/>
                </a:solidFill>
              </a:rPr>
              <a:t>SMI</a:t>
            </a:r>
            <a:endParaRPr lang="en-US" sz="2800" b="1" dirty="0">
              <a:solidFill>
                <a:srgbClr val="FF0000"/>
              </a:solidFill>
            </a:endParaRPr>
          </a:p>
        </p:txBody>
      </p:sp>
      <p:sp>
        <p:nvSpPr>
          <p:cNvPr id="30" name="Text Box 1"/>
          <p:cNvSpPr txBox="1">
            <a:spLocks noChangeArrowheads="1"/>
          </p:cNvSpPr>
          <p:nvPr/>
        </p:nvSpPr>
        <p:spPr bwMode="auto">
          <a:xfrm>
            <a:off x="165736" y="-16219"/>
            <a:ext cx="9674809" cy="1195003"/>
          </a:xfrm>
          <a:prstGeom prst="rect">
            <a:avLst/>
          </a:prstGeom>
          <a:solidFill>
            <a:schemeClr val="bg1">
              <a:alpha val="81000"/>
            </a:schemeClr>
          </a:solidFill>
          <a:ln>
            <a:noFill/>
          </a:ln>
          <a:effectLst/>
        </p:spPr>
        <p:txBody>
          <a:bodyPr wrap="none" lIns="81960" tIns="40980" rIns="81960" bIns="4098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charset="0"/>
                <a:cs typeface="Arial" charset="0"/>
              </a:defRPr>
            </a:lvl9pPr>
          </a:lstStyle>
          <a:p>
            <a:pPr>
              <a:buClrTx/>
              <a:buFontTx/>
              <a:buNone/>
            </a:pPr>
            <a:r>
              <a:rPr lang="es-ES" altLang="x-none" sz="2185" b="1" i="1" dirty="0" err="1">
                <a:solidFill>
                  <a:srgbClr val="FF0000"/>
                </a:solidFill>
              </a:rPr>
              <a:t>Feedback</a:t>
            </a:r>
            <a:r>
              <a:rPr lang="es-ES" altLang="x-none" sz="2185" b="1" i="1" dirty="0">
                <a:solidFill>
                  <a:srgbClr val="FF0000"/>
                </a:solidFill>
              </a:rPr>
              <a:t> &amp; </a:t>
            </a:r>
            <a:r>
              <a:rPr lang="es-ES" altLang="x-none" sz="2185" b="1" i="1" dirty="0" err="1">
                <a:solidFill>
                  <a:srgbClr val="FF0000"/>
                </a:solidFill>
              </a:rPr>
              <a:t>Feeding</a:t>
            </a:r>
            <a:r>
              <a:rPr lang="es-ES" altLang="x-none" sz="2185" b="1" i="1" dirty="0">
                <a:solidFill>
                  <a:srgbClr val="FF0000"/>
                </a:solidFill>
              </a:rPr>
              <a:t> in </a:t>
            </a:r>
            <a:r>
              <a:rPr lang="es-ES" altLang="x-none" sz="2185" b="1" i="1" dirty="0" err="1">
                <a:solidFill>
                  <a:srgbClr val="FF0000"/>
                </a:solidFill>
              </a:rPr>
              <a:t>the</a:t>
            </a:r>
            <a:r>
              <a:rPr lang="es-ES" altLang="x-none" sz="2185" b="1" i="1" dirty="0">
                <a:solidFill>
                  <a:srgbClr val="FF0000"/>
                </a:solidFill>
              </a:rPr>
              <a:t> </a:t>
            </a:r>
            <a:r>
              <a:rPr lang="es-ES" altLang="x-none" sz="2185" b="1" i="1" dirty="0" err="1">
                <a:solidFill>
                  <a:srgbClr val="FF0000"/>
                </a:solidFill>
              </a:rPr>
              <a:t>context</a:t>
            </a:r>
            <a:r>
              <a:rPr lang="es-ES" altLang="x-none" sz="2185" b="1" i="1" dirty="0">
                <a:solidFill>
                  <a:srgbClr val="FF0000"/>
                </a:solidFill>
              </a:rPr>
              <a:t> of </a:t>
            </a:r>
            <a:r>
              <a:rPr lang="es-ES" altLang="x-none" sz="2185" b="1" i="1" dirty="0" err="1">
                <a:solidFill>
                  <a:srgbClr val="FF0000"/>
                </a:solidFill>
              </a:rPr>
              <a:t>galaxy</a:t>
            </a:r>
            <a:r>
              <a:rPr lang="es-ES" altLang="x-none" sz="2185" b="1" i="1" dirty="0">
                <a:solidFill>
                  <a:srgbClr val="FF0000"/>
                </a:solidFill>
              </a:rPr>
              <a:t> </a:t>
            </a:r>
            <a:r>
              <a:rPr lang="es-ES" altLang="x-none" sz="2185" b="1" i="1" dirty="0" err="1">
                <a:solidFill>
                  <a:srgbClr val="FF0000"/>
                </a:solidFill>
              </a:rPr>
              <a:t>evolution</a:t>
            </a:r>
            <a:endParaRPr lang="es-ES" altLang="x-none" sz="2185" b="1" i="1" dirty="0">
              <a:solidFill>
                <a:srgbClr val="FF0000"/>
              </a:solidFill>
            </a:endParaRPr>
          </a:p>
          <a:p>
            <a:pPr>
              <a:buClrTx/>
              <a:buFontTx/>
              <a:buNone/>
            </a:pPr>
            <a:r>
              <a:rPr lang="es-ES" altLang="x-none" sz="2400" b="1" dirty="0" smtClean="0"/>
              <a:t>High </a:t>
            </a:r>
            <a:r>
              <a:rPr lang="es-ES" altLang="x-none" sz="2400" b="1" dirty="0" err="1" smtClean="0"/>
              <a:t>spectral</a:t>
            </a:r>
            <a:r>
              <a:rPr lang="es-ES" altLang="x-none" sz="2400" b="1" dirty="0" smtClean="0"/>
              <a:t> </a:t>
            </a:r>
            <a:r>
              <a:rPr lang="es-ES" altLang="x-none" sz="2400" b="1" dirty="0" err="1" smtClean="0"/>
              <a:t>resolution</a:t>
            </a:r>
            <a:r>
              <a:rPr lang="es-ES" altLang="x-none" sz="2400" b="1" dirty="0" smtClean="0"/>
              <a:t> </a:t>
            </a:r>
            <a:r>
              <a:rPr lang="es-ES" altLang="x-none" sz="2400" b="1" dirty="0" err="1" smtClean="0"/>
              <a:t>observations</a:t>
            </a:r>
            <a:r>
              <a:rPr lang="es-ES" altLang="x-none" sz="2400" b="1" dirty="0" smtClean="0"/>
              <a:t> to </a:t>
            </a:r>
            <a:r>
              <a:rPr lang="es-ES" altLang="x-none" sz="2400" b="1" dirty="0" err="1" smtClean="0"/>
              <a:t>measure</a:t>
            </a:r>
            <a:r>
              <a:rPr lang="es-ES" altLang="x-none" sz="2400" b="1" dirty="0" smtClean="0"/>
              <a:t> </a:t>
            </a:r>
            <a:r>
              <a:rPr lang="es-ES" altLang="x-none" sz="2400" b="1" dirty="0" err="1" smtClean="0"/>
              <a:t>physical</a:t>
            </a:r>
            <a:r>
              <a:rPr lang="es-ES" altLang="x-none" sz="2400" b="1" dirty="0" smtClean="0"/>
              <a:t> </a:t>
            </a:r>
          </a:p>
          <a:p>
            <a:pPr>
              <a:buClrTx/>
              <a:buFontTx/>
              <a:buNone/>
            </a:pPr>
            <a:r>
              <a:rPr lang="es-ES" altLang="x-none" sz="2400" b="1" dirty="0" err="1" smtClean="0"/>
              <a:t>parameters</a:t>
            </a:r>
            <a:r>
              <a:rPr lang="es-ES" altLang="x-none" sz="2400" b="1" dirty="0" smtClean="0"/>
              <a:t> (</a:t>
            </a:r>
            <a:r>
              <a:rPr lang="es-ES" altLang="x-none" sz="2400" b="1" dirty="0" err="1" smtClean="0"/>
              <a:t>mass</a:t>
            </a:r>
            <a:r>
              <a:rPr lang="es-ES" altLang="x-none" sz="2400" b="1" dirty="0" smtClean="0"/>
              <a:t>, </a:t>
            </a:r>
            <a:r>
              <a:rPr lang="es-ES" altLang="x-none" sz="2400" b="1" dirty="0" err="1" smtClean="0"/>
              <a:t>energy</a:t>
            </a:r>
            <a:r>
              <a:rPr lang="es-ES" altLang="x-none" sz="2400" b="1" dirty="0" smtClean="0"/>
              <a:t>, </a:t>
            </a:r>
            <a:r>
              <a:rPr lang="es-ES" altLang="x-none" sz="2400" b="1" dirty="0" err="1" smtClean="0"/>
              <a:t>velocity</a:t>
            </a:r>
            <a:r>
              <a:rPr lang="is-IS" altLang="x-none" sz="2400" b="1" dirty="0" smtClean="0"/>
              <a:t>…)</a:t>
            </a:r>
            <a:endParaRPr lang="es-ES" altLang="x-none" sz="2400" b="1" dirty="0"/>
          </a:p>
          <a:p>
            <a:pPr>
              <a:buClrTx/>
              <a:buFontTx/>
              <a:buNone/>
            </a:pPr>
            <a:endParaRPr lang="es-ES" altLang="x-none" sz="2800" b="1" dirty="0"/>
          </a:p>
          <a:p>
            <a:pPr>
              <a:buClrTx/>
              <a:buFontTx/>
              <a:buNone/>
            </a:pPr>
            <a:endParaRPr lang="es-ES" altLang="x-none" sz="1821" dirty="0"/>
          </a:p>
          <a:p>
            <a:pPr>
              <a:buClrTx/>
              <a:buFontTx/>
              <a:buNone/>
            </a:pPr>
            <a:endParaRPr lang="es-ES" altLang="x-none" sz="1821" dirty="0"/>
          </a:p>
          <a:p>
            <a:pPr>
              <a:buClrTx/>
              <a:buFontTx/>
              <a:buNone/>
            </a:pPr>
            <a:endParaRPr lang="es-ES" altLang="x-none" sz="1821" dirty="0"/>
          </a:p>
          <a:p>
            <a:pPr>
              <a:buClrTx/>
              <a:buFontTx/>
              <a:buNone/>
            </a:pPr>
            <a:endParaRPr lang="es-ES" altLang="x-none" sz="1821" dirty="0"/>
          </a:p>
        </p:txBody>
      </p:sp>
    </p:spTree>
    <p:extLst>
      <p:ext uri="{BB962C8B-B14F-4D97-AF65-F5344CB8AC3E}">
        <p14:creationId xmlns:p14="http://schemas.microsoft.com/office/powerpoint/2010/main" val="14110809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sp>
        <p:nvSpPr>
          <p:cNvPr id="5" name="Title 1"/>
          <p:cNvSpPr txBox="1">
            <a:spLocks/>
          </p:cNvSpPr>
          <p:nvPr/>
        </p:nvSpPr>
        <p:spPr>
          <a:xfrm>
            <a:off x="0" y="201055"/>
            <a:ext cx="9944099" cy="497649"/>
          </a:xfrm>
          <a:prstGeom prst="rect">
            <a:avLst/>
          </a:prstGeom>
          <a:solidFill>
            <a:schemeClr val="bg1">
              <a:alpha val="27000"/>
            </a:schemeClr>
          </a:solidFill>
        </p:spPr>
        <p:txBody>
          <a:bodyPr vert="horz" lIns="91440" tIns="45720" rIns="91440" bIns="45720" rtlCol="0" anchor="ctr">
            <a:noAutofit/>
          </a:bodyPr>
          <a:lstStyle>
            <a:lvl1pPr algn="l" defTabSz="946587" rtl="0" eaLnBrk="1" latinLnBrk="0" hangingPunct="1">
              <a:lnSpc>
                <a:spcPct val="90000"/>
              </a:lnSpc>
              <a:spcBef>
                <a:spcPct val="0"/>
              </a:spcBef>
              <a:buNone/>
              <a:defRPr sz="4555" kern="1200">
                <a:solidFill>
                  <a:schemeClr val="tx1"/>
                </a:solidFill>
                <a:latin typeface="+mj-lt"/>
                <a:ea typeface="+mj-ea"/>
                <a:cs typeface="+mj-cs"/>
              </a:defRPr>
            </a:lvl1pPr>
          </a:lstStyle>
          <a:p>
            <a:pPr algn="ctr"/>
            <a:r>
              <a:rPr lang="en-US" sz="2400" b="1" dirty="0" smtClean="0">
                <a:solidFill>
                  <a:srgbClr val="FFFF00"/>
                </a:solidFill>
                <a:latin typeface="+mn-lt"/>
                <a:ea typeface="Abadi MT Condensed Extra Bold" charset="0"/>
                <a:cs typeface="Abadi MT Condensed Extra Bold" charset="0"/>
              </a:rPr>
              <a:t>Summary science requirements: needed spectral resolution</a:t>
            </a:r>
            <a:endParaRPr lang="en-US" sz="2400" b="1" dirty="0">
              <a:solidFill>
                <a:srgbClr val="FFFF00"/>
              </a:solidFill>
              <a:latin typeface="+mn-lt"/>
              <a:ea typeface="Abadi MT Condensed Extra Bold" charset="0"/>
              <a:cs typeface="Abadi MT Condensed Extra Bold" charset="0"/>
            </a:endParaRPr>
          </a:p>
        </p:txBody>
      </p:sp>
      <p:sp>
        <p:nvSpPr>
          <p:cNvPr id="6" name="TextBox 5"/>
          <p:cNvSpPr txBox="1"/>
          <p:nvPr/>
        </p:nvSpPr>
        <p:spPr>
          <a:xfrm>
            <a:off x="449943" y="943428"/>
            <a:ext cx="8882743" cy="5632311"/>
          </a:xfrm>
          <a:prstGeom prst="rect">
            <a:avLst/>
          </a:prstGeom>
          <a:solidFill>
            <a:schemeClr val="tx1">
              <a:alpha val="59000"/>
            </a:schemeClr>
          </a:solidFill>
        </p:spPr>
        <p:txBody>
          <a:bodyPr wrap="square" rtlCol="0">
            <a:spAutoFit/>
          </a:bodyPr>
          <a:lstStyle/>
          <a:p>
            <a:r>
              <a:rPr lang="en-US" dirty="0" smtClean="0">
                <a:solidFill>
                  <a:schemeClr val="bg1"/>
                </a:solidFill>
              </a:rPr>
              <a:t>For most galaxy evolution observations:</a:t>
            </a:r>
          </a:p>
          <a:p>
            <a:pPr marL="342900" indent="-342900">
              <a:buFont typeface="+mj-lt"/>
              <a:buAutoNum type="arabicPeriod"/>
            </a:pPr>
            <a:r>
              <a:rPr lang="en-US" dirty="0">
                <a:solidFill>
                  <a:srgbClr val="FFFF00"/>
                </a:solidFill>
              </a:rPr>
              <a:t>Mapping BHAR and SFR through spectroscopy at 0&lt;z&lt;4</a:t>
            </a:r>
          </a:p>
          <a:p>
            <a:pPr marL="342900" indent="-342900">
              <a:buFont typeface="+mj-lt"/>
              <a:buAutoNum type="arabicPeriod"/>
            </a:pPr>
            <a:r>
              <a:rPr lang="en-US" dirty="0" smtClean="0">
                <a:solidFill>
                  <a:srgbClr val="FFFF00"/>
                </a:solidFill>
              </a:rPr>
              <a:t>Chemical </a:t>
            </a:r>
            <a:r>
              <a:rPr lang="en-US" dirty="0">
                <a:solidFill>
                  <a:srgbClr val="FFFF00"/>
                </a:solidFill>
              </a:rPr>
              <a:t>Evolution of Galaxies: The Rise of Metals and Dust </a:t>
            </a:r>
          </a:p>
          <a:p>
            <a:pPr marL="342900" indent="-342900">
              <a:buFont typeface="+mj-lt"/>
              <a:buAutoNum type="arabicPeriod"/>
            </a:pPr>
            <a:r>
              <a:rPr lang="en-US" dirty="0" smtClean="0">
                <a:solidFill>
                  <a:srgbClr val="FFFF00"/>
                </a:solidFill>
              </a:rPr>
              <a:t>Towards </a:t>
            </a:r>
            <a:r>
              <a:rPr lang="en-US" dirty="0">
                <a:solidFill>
                  <a:srgbClr val="FFFF00"/>
                </a:solidFill>
              </a:rPr>
              <a:t>the epoch of Re-Ionization through deep SAFARI spectroscopy</a:t>
            </a:r>
          </a:p>
          <a:p>
            <a:endParaRPr lang="en-US" dirty="0" smtClean="0">
              <a:solidFill>
                <a:schemeClr val="bg1"/>
              </a:solidFill>
            </a:endParaRPr>
          </a:p>
          <a:p>
            <a:r>
              <a:rPr lang="en-US" dirty="0" smtClean="0">
                <a:solidFill>
                  <a:schemeClr val="bg1"/>
                </a:solidFill>
              </a:rPr>
              <a:t> the required spectral resolution was set to R=500, [able to e.g. separate the [</a:t>
            </a:r>
            <a:r>
              <a:rPr lang="en-US" dirty="0" err="1" smtClean="0">
                <a:solidFill>
                  <a:schemeClr val="bg1"/>
                </a:solidFill>
              </a:rPr>
              <a:t>FeII</a:t>
            </a:r>
            <a:r>
              <a:rPr lang="en-US" dirty="0" smtClean="0">
                <a:solidFill>
                  <a:schemeClr val="bg1"/>
                </a:solidFill>
              </a:rPr>
              <a:t>] from the [OIV] fine structure lines at 26µm] however for instrumental constraints it was relaxed to </a:t>
            </a:r>
            <a:r>
              <a:rPr lang="en-US" dirty="0" smtClean="0">
                <a:solidFill>
                  <a:srgbClr val="FFFF00"/>
                </a:solidFill>
              </a:rPr>
              <a:t>R=300</a:t>
            </a:r>
            <a:r>
              <a:rPr lang="en-US" dirty="0" smtClean="0">
                <a:solidFill>
                  <a:schemeClr val="bg1"/>
                </a:solidFill>
              </a:rPr>
              <a:t> which is the current baseline for SAFARI</a:t>
            </a:r>
          </a:p>
          <a:p>
            <a:endParaRPr lang="en-US" dirty="0">
              <a:solidFill>
                <a:schemeClr val="bg1"/>
              </a:solidFill>
            </a:endParaRPr>
          </a:p>
          <a:p>
            <a:r>
              <a:rPr lang="en-US" dirty="0" smtClean="0">
                <a:solidFill>
                  <a:schemeClr val="bg1"/>
                </a:solidFill>
              </a:rPr>
              <a:t>SMI low resolution spectroscopic images (R=50-120) will be adequate for the dust and PAH features and the slope of the MIR continuum, while the medium resolution spectrometer (R=1300-2300) will be used to extend the domain of the spectroscopic surveys to lower wavelengths.</a:t>
            </a:r>
          </a:p>
          <a:p>
            <a:endParaRPr lang="en-US" dirty="0">
              <a:solidFill>
                <a:schemeClr val="bg1"/>
              </a:solidFill>
            </a:endParaRPr>
          </a:p>
          <a:p>
            <a:r>
              <a:rPr lang="en-US" dirty="0" smtClean="0">
                <a:solidFill>
                  <a:schemeClr val="bg1"/>
                </a:solidFill>
              </a:rPr>
              <a:t>However, the observations related to:</a:t>
            </a:r>
          </a:p>
          <a:p>
            <a:r>
              <a:rPr lang="en-US" dirty="0" smtClean="0">
                <a:solidFill>
                  <a:srgbClr val="FFFF00"/>
                </a:solidFill>
              </a:rPr>
              <a:t>4.    Feedback </a:t>
            </a:r>
            <a:r>
              <a:rPr lang="en-US" dirty="0">
                <a:solidFill>
                  <a:srgbClr val="FFFF00"/>
                </a:solidFill>
              </a:rPr>
              <a:t>&amp; Feeding in the context of galaxy evolution</a:t>
            </a:r>
          </a:p>
          <a:p>
            <a:r>
              <a:rPr lang="en-US" dirty="0" smtClean="0">
                <a:solidFill>
                  <a:schemeClr val="bg1"/>
                </a:solidFill>
              </a:rPr>
              <a:t>does need high resolution spectra of at least that of the PACS spectrometer. The Martin-</a:t>
            </a:r>
            <a:r>
              <a:rPr lang="en-US" dirty="0" err="1" smtClean="0">
                <a:solidFill>
                  <a:schemeClr val="bg1"/>
                </a:solidFill>
              </a:rPr>
              <a:t>Puplett</a:t>
            </a:r>
            <a:r>
              <a:rPr lang="en-US" dirty="0" smtClean="0">
                <a:solidFill>
                  <a:schemeClr val="bg1"/>
                </a:solidFill>
              </a:rPr>
              <a:t> resolution ranges from 2000 to 12000 as inverse function of wavelength (from 35 to 230µm) will be used together with the SMI medium </a:t>
            </a:r>
            <a:r>
              <a:rPr lang="en-US" dirty="0">
                <a:solidFill>
                  <a:schemeClr val="bg1"/>
                </a:solidFill>
              </a:rPr>
              <a:t>resolution spectrometer (</a:t>
            </a:r>
            <a:r>
              <a:rPr lang="en-US" dirty="0" smtClean="0">
                <a:solidFill>
                  <a:schemeClr val="bg1"/>
                </a:solidFill>
              </a:rPr>
              <a:t>R=1300-2300).</a:t>
            </a:r>
          </a:p>
          <a:p>
            <a:r>
              <a:rPr lang="en-US" dirty="0" smtClean="0">
                <a:solidFill>
                  <a:schemeClr val="bg1"/>
                </a:solidFill>
              </a:rPr>
              <a:t>The SMI high resolution channel at 12-18µm might be used for profiles exploration.</a:t>
            </a:r>
            <a:endParaRPr lang="en-US" dirty="0">
              <a:solidFill>
                <a:schemeClr val="bg1"/>
              </a:solidFill>
            </a:endParaRPr>
          </a:p>
        </p:txBody>
      </p:sp>
    </p:spTree>
    <p:extLst>
      <p:ext uri="{BB962C8B-B14F-4D97-AF65-F5344CB8AC3E}">
        <p14:creationId xmlns:p14="http://schemas.microsoft.com/office/powerpoint/2010/main" val="1162539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6887"/>
            <a:ext cx="4560985" cy="4474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0" y="1980267"/>
            <a:ext cx="5339359" cy="3631549"/>
          </a:xfrm>
          <a:prstGeom prst="rect">
            <a:avLst/>
          </a:prstGeom>
        </p:spPr>
      </p:pic>
      <p:sp>
        <p:nvSpPr>
          <p:cNvPr id="6" name="TextBox 5"/>
          <p:cNvSpPr txBox="1"/>
          <p:nvPr/>
        </p:nvSpPr>
        <p:spPr>
          <a:xfrm>
            <a:off x="-1" y="520666"/>
            <a:ext cx="9944100" cy="494337"/>
          </a:xfrm>
          <a:prstGeom prst="rect">
            <a:avLst/>
          </a:prstGeom>
          <a:solidFill>
            <a:srgbClr val="FFC000"/>
          </a:solidFill>
        </p:spPr>
        <p:txBody>
          <a:bodyPr wrap="square" rtlCol="0">
            <a:spAutoFit/>
          </a:bodyPr>
          <a:lstStyle/>
          <a:p>
            <a:pPr algn="ctr"/>
            <a:r>
              <a:rPr lang="en-US" sz="2610" dirty="0"/>
              <a:t>Towards the epoch of Re-Ionization: early black holes and starbursts</a:t>
            </a:r>
          </a:p>
        </p:txBody>
      </p:sp>
      <p:sp>
        <p:nvSpPr>
          <p:cNvPr id="8" name="Rectangle 7"/>
          <p:cNvSpPr/>
          <p:nvPr/>
        </p:nvSpPr>
        <p:spPr>
          <a:xfrm>
            <a:off x="0" y="5611817"/>
            <a:ext cx="9944100" cy="1220847"/>
          </a:xfrm>
          <a:prstGeom prst="rect">
            <a:avLst/>
          </a:prstGeom>
          <a:solidFill>
            <a:schemeClr val="accent6">
              <a:lumMod val="40000"/>
              <a:lumOff val="60000"/>
            </a:schemeClr>
          </a:solidFill>
        </p:spPr>
        <p:txBody>
          <a:bodyPr wrap="square">
            <a:spAutoFit/>
          </a:bodyPr>
          <a:lstStyle/>
          <a:p>
            <a:pPr algn="just">
              <a:spcAft>
                <a:spcPts val="402"/>
              </a:spcAft>
            </a:pPr>
            <a:r>
              <a:rPr lang="en-GB" sz="1400" i="1" spc="10" dirty="0">
                <a:latin typeface="Arial" charset="0"/>
                <a:ea typeface="ＭＳ 明朝" charset="-128"/>
              </a:rPr>
              <a:t>Left: L-z plane coverage of a 0.2 deg</a:t>
            </a:r>
            <a:r>
              <a:rPr lang="en-GB" sz="1400" i="1" spc="10" baseline="30000" dirty="0">
                <a:latin typeface="Arial" charset="0"/>
                <a:ea typeface="ＭＳ 明朝" charset="-128"/>
              </a:rPr>
              <a:t>2</a:t>
            </a:r>
            <a:r>
              <a:rPr lang="en-GB" sz="1400" i="1" spc="10" dirty="0">
                <a:latin typeface="Arial" charset="0"/>
                <a:ea typeface="ＭＳ 明朝" charset="-128"/>
              </a:rPr>
              <a:t> SMI survey at the confusion limit (5µJy, 10 hours/frame). </a:t>
            </a:r>
          </a:p>
          <a:p>
            <a:pPr algn="just">
              <a:spcAft>
                <a:spcPts val="402"/>
              </a:spcAft>
            </a:pPr>
            <a:r>
              <a:rPr lang="en-GB" sz="1400" i="1" spc="10" dirty="0">
                <a:latin typeface="Arial" charset="0"/>
                <a:ea typeface="ＭＳ 明朝" charset="-128"/>
              </a:rPr>
              <a:t>Right: The SED fit to the z=4.3 starburst galaxy GN20 </a:t>
            </a:r>
            <a:r>
              <a:rPr lang="en-GB" sz="1400" i="1" spc="10" dirty="0">
                <a:solidFill>
                  <a:srgbClr val="000000"/>
                </a:solidFill>
                <a:latin typeface="Arial" charset="0"/>
                <a:ea typeface="ＭＳ 明朝" charset="-128"/>
              </a:rPr>
              <a:t>(</a:t>
            </a:r>
            <a:r>
              <a:rPr lang="en-GB" sz="1400" i="1" spc="10" dirty="0" err="1">
                <a:solidFill>
                  <a:srgbClr val="000000"/>
                </a:solidFill>
                <a:latin typeface="Arial" charset="0"/>
                <a:ea typeface="ＭＳ 明朝" charset="-128"/>
              </a:rPr>
              <a:t>Efstathiou</a:t>
            </a:r>
            <a:r>
              <a:rPr lang="en-GB" sz="1400" i="1" spc="10" dirty="0">
                <a:solidFill>
                  <a:srgbClr val="000000"/>
                </a:solidFill>
                <a:latin typeface="Arial" charset="0"/>
                <a:ea typeface="ＭＳ 明朝" charset="-128"/>
              </a:rPr>
              <a:t> &amp; </a:t>
            </a:r>
            <a:r>
              <a:rPr lang="en-GB" sz="1400" i="1" spc="10" dirty="0" err="1">
                <a:solidFill>
                  <a:srgbClr val="000000"/>
                </a:solidFill>
                <a:latin typeface="Arial" charset="0"/>
                <a:ea typeface="ＭＳ 明朝" charset="-128"/>
              </a:rPr>
              <a:t>Siebenmorgen</a:t>
            </a:r>
            <a:r>
              <a:rPr lang="en-GB" sz="1400" i="1" spc="10" dirty="0">
                <a:solidFill>
                  <a:srgbClr val="000000"/>
                </a:solidFill>
                <a:latin typeface="Arial" charset="0"/>
                <a:ea typeface="ＭＳ 明朝" charset="-128"/>
              </a:rPr>
              <a:t> 2009)</a:t>
            </a:r>
            <a:r>
              <a:rPr lang="en-GB" sz="1400" i="1" spc="10" dirty="0">
                <a:latin typeface="Arial" charset="0"/>
                <a:ea typeface="ＭＳ 明朝" charset="-128"/>
              </a:rPr>
              <a:t> rescaled to L=10</a:t>
            </a:r>
            <a:r>
              <a:rPr lang="en-GB" sz="1400" i="1" spc="10" baseline="30000" dirty="0">
                <a:latin typeface="Arial" charset="0"/>
                <a:ea typeface="ＭＳ 明朝" charset="-128"/>
              </a:rPr>
              <a:t>12 </a:t>
            </a:r>
            <a:r>
              <a:rPr lang="en-GB" sz="1400" i="1" spc="10" dirty="0">
                <a:latin typeface="Arial" charset="0"/>
                <a:ea typeface="ＭＳ 明朝" charset="-128"/>
              </a:rPr>
              <a:t>L</a:t>
            </a:r>
            <a:r>
              <a:rPr lang="en-GB" sz="1400" i="1" spc="10" baseline="-25000" dirty="0">
                <a:latin typeface="Arial" charset="0"/>
                <a:ea typeface="ＭＳ 明朝" charset="-128"/>
                <a:sym typeface="Wingdings" charset="2"/>
              </a:rPr>
              <a:t></a:t>
            </a:r>
            <a:r>
              <a:rPr lang="en-GB" sz="1400" i="1" spc="10" dirty="0">
                <a:latin typeface="Arial" charset="0"/>
                <a:ea typeface="ＭＳ 明朝" charset="-128"/>
              </a:rPr>
              <a:t> for z=3-6. The detection limits of ALMA (10 minutes), ELT/MOS and ELT/ MICADO (3 hours) are shown.  SPICA will map large areas to the confusion limit one hundred times faster than JWST, finding large numbers of dust-enshrouded AGN and starbursts at z &gt; 5.</a:t>
            </a:r>
            <a:endParaRPr lang="en-US" i="1" spc="10" dirty="0">
              <a:latin typeface="Arial" charset="0"/>
              <a:ea typeface="ＭＳ 明朝" charset="-128"/>
            </a:endParaRPr>
          </a:p>
        </p:txBody>
      </p:sp>
      <p:sp>
        <p:nvSpPr>
          <p:cNvPr id="9" name="Rounded Rectangle 8"/>
          <p:cNvSpPr/>
          <p:nvPr/>
        </p:nvSpPr>
        <p:spPr>
          <a:xfrm>
            <a:off x="4673600" y="920293"/>
            <a:ext cx="5270499" cy="1002651"/>
          </a:xfrm>
          <a:prstGeom prst="roundRect">
            <a:avLst>
              <a:gd name="adj" fmla="val 2144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138" tIns="36138" rIns="36138" bIns="36138" numCol="1" spcCol="0" rtlCol="0" fromWordArt="0" anchor="ctr" anchorCtr="0" forceAA="0" compatLnSpc="1">
            <a:prstTxWarp prst="textNoShape">
              <a:avLst/>
            </a:prstTxWarp>
            <a:noAutofit/>
          </a:bodyPr>
          <a:lstStyle/>
          <a:p>
            <a:r>
              <a:rPr lang="en-GB" sz="2008" b="1" dirty="0"/>
              <a:t>SPICA SMI deep surveys will detect AGN and starburst galaxies up to z~5-6, </a:t>
            </a:r>
            <a:r>
              <a:rPr lang="en-GB" sz="2008" b="1" dirty="0" smtClean="0"/>
              <a:t>characterized </a:t>
            </a:r>
            <a:r>
              <a:rPr lang="en-GB" sz="2008" b="1" dirty="0"/>
              <a:t>by </a:t>
            </a:r>
            <a:r>
              <a:rPr lang="en-GB" sz="2008" b="1" smtClean="0"/>
              <a:t>SPICA spectral follow-up + </a:t>
            </a:r>
            <a:r>
              <a:rPr lang="en-GB" sz="2008" b="1" dirty="0"/>
              <a:t>ELTs and ALMA</a:t>
            </a:r>
            <a:endParaRPr lang="en-US" sz="2008" dirty="0"/>
          </a:p>
        </p:txBody>
      </p:sp>
      <p:sp>
        <p:nvSpPr>
          <p:cNvPr id="7" name="Rectangle 6"/>
          <p:cNvSpPr/>
          <p:nvPr/>
        </p:nvSpPr>
        <p:spPr>
          <a:xfrm>
            <a:off x="783013" y="1295515"/>
            <a:ext cx="2799181" cy="339856"/>
          </a:xfrm>
          <a:prstGeom prst="rect">
            <a:avLst/>
          </a:prstGeom>
        </p:spPr>
        <p:txBody>
          <a:bodyPr wrap="none">
            <a:spAutoFit/>
          </a:bodyPr>
          <a:lstStyle/>
          <a:p>
            <a:r>
              <a:rPr lang="en-GB" sz="1606" i="1" spc="10" dirty="0">
                <a:latin typeface="Arial" charset="0"/>
                <a:ea typeface="ＭＳ 明朝" charset="-128"/>
              </a:rPr>
              <a:t>0.2 deg</a:t>
            </a:r>
            <a:r>
              <a:rPr lang="en-GB" sz="1606" i="1" spc="10" baseline="30000" dirty="0">
                <a:latin typeface="Arial" charset="0"/>
                <a:ea typeface="ＭＳ 明朝" charset="-128"/>
              </a:rPr>
              <a:t>2</a:t>
            </a:r>
            <a:r>
              <a:rPr lang="en-GB" sz="1606" i="1" spc="10" dirty="0">
                <a:latin typeface="Arial" charset="0"/>
                <a:ea typeface="ＭＳ 明朝" charset="-128"/>
              </a:rPr>
              <a:t> SMI survey at 5µJy</a:t>
            </a:r>
            <a:endParaRPr lang="en-US" sz="1606" dirty="0"/>
          </a:p>
        </p:txBody>
      </p:sp>
      <p:sp>
        <p:nvSpPr>
          <p:cNvPr id="10" name="Rectangle 9"/>
          <p:cNvSpPr/>
          <p:nvPr/>
        </p:nvSpPr>
        <p:spPr>
          <a:xfrm>
            <a:off x="4745305" y="6577080"/>
            <a:ext cx="5198795" cy="370422"/>
          </a:xfrm>
          <a:prstGeom prst="rect">
            <a:avLst/>
          </a:prstGeom>
          <a:solidFill>
            <a:schemeClr val="accent5"/>
          </a:solidFill>
        </p:spPr>
        <p:txBody>
          <a:bodyPr wrap="none">
            <a:spAutoFit/>
          </a:bodyPr>
          <a:lstStyle/>
          <a:p>
            <a:r>
              <a:rPr lang="en-US" sz="1807" dirty="0">
                <a:solidFill>
                  <a:schemeClr val="bg1"/>
                </a:solidFill>
              </a:rPr>
              <a:t>White paper by Carlotta </a:t>
            </a:r>
            <a:r>
              <a:rPr lang="en-US" sz="1807" dirty="0" err="1">
                <a:solidFill>
                  <a:schemeClr val="bg1"/>
                </a:solidFill>
              </a:rPr>
              <a:t>Gruppioni</a:t>
            </a:r>
            <a:r>
              <a:rPr lang="en-US" sz="1807" dirty="0">
                <a:solidFill>
                  <a:schemeClr val="bg1"/>
                </a:solidFill>
              </a:rPr>
              <a:t> et al. </a:t>
            </a:r>
            <a:r>
              <a:rPr lang="en-US" sz="1807" dirty="0" smtClean="0">
                <a:solidFill>
                  <a:schemeClr val="bg1"/>
                </a:solidFill>
              </a:rPr>
              <a:t>(2017, PASA)</a:t>
            </a:r>
            <a:endParaRPr lang="en-US" sz="1807" dirty="0">
              <a:solidFill>
                <a:schemeClr val="bg1"/>
              </a:solidFill>
            </a:endParaRPr>
          </a:p>
        </p:txBody>
      </p:sp>
      <p:sp>
        <p:nvSpPr>
          <p:cNvPr id="11" name="Footer Placeholder 10"/>
          <p:cNvSpPr>
            <a:spLocks noGrp="1"/>
          </p:cNvSpPr>
          <p:nvPr>
            <p:ph type="ftr" sz="quarter" idx="11"/>
          </p:nvPr>
        </p:nvSpPr>
        <p:spPr/>
        <p:txBody>
          <a:bodyPr/>
          <a:lstStyle/>
          <a:p>
            <a:r>
              <a:rPr lang="en-US" smtClean="0"/>
              <a:t>Luigi Spinoglio - SST Meeting#1, ESTEC, 3/10/2018</a:t>
            </a:r>
            <a:endParaRPr lang="en-US"/>
          </a:p>
        </p:txBody>
      </p:sp>
      <p:sp>
        <p:nvSpPr>
          <p:cNvPr id="3" name="Rectangle 2"/>
          <p:cNvSpPr/>
          <p:nvPr/>
        </p:nvSpPr>
        <p:spPr>
          <a:xfrm>
            <a:off x="0" y="-64110"/>
            <a:ext cx="6126998" cy="646331"/>
          </a:xfrm>
          <a:prstGeom prst="rect">
            <a:avLst/>
          </a:prstGeom>
        </p:spPr>
        <p:txBody>
          <a:bodyPr wrap="none">
            <a:spAutoFit/>
          </a:bodyPr>
          <a:lstStyle/>
          <a:p>
            <a:r>
              <a:rPr lang="en-GB" sz="3600" b="1" smtClean="0">
                <a:solidFill>
                  <a:srgbClr val="FFFF00"/>
                </a:solidFill>
              </a:rPr>
              <a:t>SPICA PHOTOMETRIC </a:t>
            </a:r>
            <a:r>
              <a:rPr lang="en-GB" sz="3600" b="1" dirty="0">
                <a:solidFill>
                  <a:srgbClr val="FFFF00"/>
                </a:solidFill>
              </a:rPr>
              <a:t>SURVEYS</a:t>
            </a:r>
            <a:r>
              <a:rPr lang="en-GB" b="1" dirty="0">
                <a:solidFill>
                  <a:srgbClr val="FFFF00"/>
                </a:solidFill>
              </a:rPr>
              <a:t> </a:t>
            </a:r>
            <a:endParaRPr lang="en-US" sz="3600" b="1" dirty="0"/>
          </a:p>
        </p:txBody>
      </p:sp>
    </p:spTree>
    <p:extLst>
      <p:ext uri="{BB962C8B-B14F-4D97-AF65-F5344CB8AC3E}">
        <p14:creationId xmlns:p14="http://schemas.microsoft.com/office/powerpoint/2010/main" val="1833131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944100" cy="1901370"/>
          </a:xfrm>
          <a:solidFill>
            <a:schemeClr val="tx1">
              <a:alpha val="61000"/>
            </a:schemeClr>
          </a:solidFill>
        </p:spPr>
        <p:txBody>
          <a:bodyPr>
            <a:normAutofit fontScale="90000"/>
          </a:bodyPr>
          <a:lstStyle/>
          <a:p>
            <a:r>
              <a:rPr lang="en-US" sz="3313" dirty="0">
                <a:solidFill>
                  <a:srgbClr val="FFFF00"/>
                </a:solidFill>
                <a:latin typeface="Arista 2.0"/>
                <a:cs typeface="Arista 2.0"/>
              </a:rPr>
              <a:t>A photometric survey with SPICA </a:t>
            </a:r>
            <a:r>
              <a:rPr lang="en-US" sz="3313" dirty="0" smtClean="0">
                <a:solidFill>
                  <a:srgbClr val="FFFF00"/>
                </a:solidFill>
                <a:latin typeface="Arista 2.0"/>
                <a:cs typeface="Arista 2.0"/>
              </a:rPr>
              <a:t/>
            </a:r>
            <a:br>
              <a:rPr lang="en-US" sz="3313" dirty="0" smtClean="0">
                <a:solidFill>
                  <a:srgbClr val="FFFF00"/>
                </a:solidFill>
                <a:latin typeface="Arista 2.0"/>
                <a:cs typeface="Arista 2.0"/>
              </a:rPr>
            </a:br>
            <a:r>
              <a:rPr lang="en-US" sz="3313" dirty="0" smtClean="0">
                <a:solidFill>
                  <a:schemeClr val="bg1"/>
                </a:solidFill>
                <a:latin typeface="Arista 2.0"/>
                <a:cs typeface="Arista 2.0"/>
              </a:rPr>
              <a:t>1.  </a:t>
            </a:r>
            <a:r>
              <a:rPr lang="en-US" sz="3100" dirty="0" smtClean="0">
                <a:solidFill>
                  <a:schemeClr val="bg1"/>
                </a:solidFill>
                <a:latin typeface="Arista 2.0"/>
                <a:cs typeface="Arista 2.0"/>
              </a:rPr>
              <a:t>SMI/CAM 34µm or</a:t>
            </a:r>
            <a:br>
              <a:rPr lang="en-US" sz="3100" dirty="0" smtClean="0">
                <a:solidFill>
                  <a:schemeClr val="bg1"/>
                </a:solidFill>
                <a:latin typeface="Arista 2.0"/>
                <a:cs typeface="Arista 2.0"/>
              </a:rPr>
            </a:br>
            <a:r>
              <a:rPr lang="en-US" sz="3100" dirty="0" smtClean="0">
                <a:solidFill>
                  <a:schemeClr val="bg1"/>
                </a:solidFill>
                <a:latin typeface="Arista 2.0"/>
                <a:cs typeface="Arista 2.0"/>
              </a:rPr>
              <a:t>2.  SMI/CAM 34µm+ B-POL@60-70µm  [34-60] or [34-70] colors</a:t>
            </a:r>
            <a:br>
              <a:rPr lang="en-US" sz="3100" dirty="0" smtClean="0">
                <a:solidFill>
                  <a:schemeClr val="bg1"/>
                </a:solidFill>
                <a:latin typeface="Arista 2.0"/>
                <a:cs typeface="Arista 2.0"/>
              </a:rPr>
            </a:br>
            <a:r>
              <a:rPr lang="en-US" sz="3100" dirty="0" smtClean="0">
                <a:solidFill>
                  <a:srgbClr val="FFFF00"/>
                </a:solidFill>
                <a:latin typeface="Arista 2.0"/>
                <a:cs typeface="Arista 2.0"/>
              </a:rPr>
              <a:t>explore the sensitivity with the confusion limit at these bands</a:t>
            </a:r>
            <a:endParaRPr lang="en-US" sz="3100" dirty="0">
              <a:solidFill>
                <a:srgbClr val="FFFF00"/>
              </a:solidFill>
              <a:latin typeface="Arista 2.0"/>
              <a:cs typeface="Arista 2.0"/>
            </a:endParaRPr>
          </a:p>
        </p:txBody>
      </p:sp>
      <p:sp>
        <p:nvSpPr>
          <p:cNvPr id="11" name="Rectangle 10"/>
          <p:cNvSpPr/>
          <p:nvPr/>
        </p:nvSpPr>
        <p:spPr>
          <a:xfrm>
            <a:off x="6763307" y="2025399"/>
            <a:ext cx="2771796" cy="2766494"/>
          </a:xfrm>
          <a:prstGeom prst="rect">
            <a:avLst/>
          </a:prstGeom>
          <a:solidFill>
            <a:schemeClr val="bg1"/>
          </a:solidFill>
        </p:spPr>
        <p:txBody>
          <a:bodyPr wrap="square">
            <a:spAutoFit/>
          </a:bodyPr>
          <a:lstStyle/>
          <a:p>
            <a:r>
              <a:rPr lang="en-US" sz="1863" dirty="0">
                <a:latin typeface="Avenir Book"/>
                <a:cs typeface="Avenir Book"/>
              </a:rPr>
              <a:t>Confusion limit for a</a:t>
            </a:r>
          </a:p>
          <a:p>
            <a:r>
              <a:rPr lang="en-US" sz="1863" dirty="0">
                <a:latin typeface="Avenir Book"/>
                <a:cs typeface="Avenir Book"/>
              </a:rPr>
              <a:t>diffraction-limited 2.5-m telescope. </a:t>
            </a:r>
          </a:p>
          <a:p>
            <a:r>
              <a:rPr lang="en-US" sz="1863" dirty="0">
                <a:latin typeface="Avenir Book"/>
                <a:cs typeface="Avenir Book"/>
              </a:rPr>
              <a:t>The blue curve is determined by the source density criterion, while the red one is defined by the photometric criterion. </a:t>
            </a:r>
          </a:p>
        </p:txBody>
      </p:sp>
      <p:pic>
        <p:nvPicPr>
          <p:cNvPr id="3" name="Picture 2" descr="confusione_spica_allba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28" y="2025399"/>
            <a:ext cx="6255710" cy="4932574"/>
          </a:xfrm>
          <a:prstGeom prst="rect">
            <a:avLst/>
          </a:prstGeom>
        </p:spPr>
      </p:pic>
      <p:sp>
        <p:nvSpPr>
          <p:cNvPr id="5" name="Rectangle 4"/>
          <p:cNvSpPr/>
          <p:nvPr/>
        </p:nvSpPr>
        <p:spPr>
          <a:xfrm>
            <a:off x="6620883" y="5145554"/>
            <a:ext cx="2914220" cy="1812419"/>
          </a:xfrm>
          <a:prstGeom prst="rect">
            <a:avLst/>
          </a:prstGeom>
          <a:solidFill>
            <a:srgbClr val="FFFFFF"/>
          </a:solidFill>
        </p:spPr>
        <p:txBody>
          <a:bodyPr wrap="square">
            <a:spAutoFit/>
          </a:bodyPr>
          <a:lstStyle/>
          <a:p>
            <a:r>
              <a:rPr lang="en-US" sz="1863" dirty="0">
                <a:latin typeface="Avenir Book"/>
                <a:cs typeface="Avenir Book"/>
              </a:rPr>
              <a:t>The 5</a:t>
            </a:r>
            <a:r>
              <a:rPr lang="en-US" sz="1863" dirty="0">
                <a:latin typeface="Lucida Grande"/>
                <a:ea typeface="Lucida Grande"/>
                <a:cs typeface="Lucida Grande"/>
              </a:rPr>
              <a:t>σ</a:t>
            </a:r>
            <a:r>
              <a:rPr lang="en-US" sz="1863" dirty="0">
                <a:latin typeface="Avenir Book"/>
                <a:cs typeface="Avenir Book"/>
              </a:rPr>
              <a:t>-confusion of SMI/CAM (34μm) is </a:t>
            </a:r>
            <a:r>
              <a:rPr lang="en-US" sz="1863" dirty="0">
                <a:solidFill>
                  <a:srgbClr val="FF0000"/>
                </a:solidFill>
                <a:latin typeface="Avenir Book"/>
                <a:cs typeface="Avenir Book"/>
              </a:rPr>
              <a:t>9 </a:t>
            </a:r>
            <a:r>
              <a:rPr lang="en-US" sz="1863" dirty="0" err="1">
                <a:solidFill>
                  <a:srgbClr val="FF0000"/>
                </a:solidFill>
                <a:latin typeface="Avenir Book"/>
                <a:cs typeface="Avenir Book"/>
              </a:rPr>
              <a:t>μJy</a:t>
            </a:r>
            <a:r>
              <a:rPr lang="en-US" sz="1863" dirty="0">
                <a:latin typeface="Avenir Book"/>
                <a:cs typeface="Avenir Book"/>
              </a:rPr>
              <a:t>, </a:t>
            </a:r>
          </a:p>
          <a:p>
            <a:r>
              <a:rPr lang="en-US" sz="1863" dirty="0">
                <a:latin typeface="Avenir Book"/>
                <a:cs typeface="Avenir Book"/>
              </a:rPr>
              <a:t>the SAFARI confusion is  </a:t>
            </a:r>
            <a:r>
              <a:rPr lang="en-US" sz="1863" dirty="0">
                <a:solidFill>
                  <a:srgbClr val="FF0000"/>
                </a:solidFill>
                <a:latin typeface="Avenir Book"/>
                <a:cs typeface="Avenir Book"/>
              </a:rPr>
              <a:t>0.02, 0.25 and 1 </a:t>
            </a:r>
            <a:r>
              <a:rPr lang="en-US" sz="1863" dirty="0" err="1">
                <a:solidFill>
                  <a:srgbClr val="FF0000"/>
                </a:solidFill>
                <a:latin typeface="Avenir Book"/>
                <a:cs typeface="Avenir Book"/>
              </a:rPr>
              <a:t>mJy</a:t>
            </a:r>
            <a:r>
              <a:rPr lang="en-US" sz="1863" dirty="0">
                <a:latin typeface="Avenir Book"/>
                <a:cs typeface="Avenir Book"/>
              </a:rPr>
              <a:t> at 45, 72 and 100 </a:t>
            </a:r>
            <a:r>
              <a:rPr lang="en-US" sz="1863" dirty="0" err="1">
                <a:latin typeface="Avenir Book"/>
                <a:cs typeface="Avenir Book"/>
              </a:rPr>
              <a:t>μm</a:t>
            </a:r>
            <a:r>
              <a:rPr lang="en-US" sz="1863" dirty="0">
                <a:latin typeface="Avenir Book"/>
                <a:cs typeface="Avenir Book"/>
              </a:rPr>
              <a:t>, and </a:t>
            </a:r>
          </a:p>
          <a:p>
            <a:r>
              <a:rPr lang="en-US" sz="1863" dirty="0">
                <a:solidFill>
                  <a:srgbClr val="FF0000"/>
                </a:solidFill>
                <a:latin typeface="Avenir Book"/>
                <a:cs typeface="Avenir Book"/>
              </a:rPr>
              <a:t>18 </a:t>
            </a:r>
            <a:r>
              <a:rPr lang="en-US" sz="1863" dirty="0" err="1">
                <a:solidFill>
                  <a:srgbClr val="FF0000"/>
                </a:solidFill>
                <a:latin typeface="Avenir Book"/>
                <a:cs typeface="Avenir Book"/>
              </a:rPr>
              <a:t>mJy</a:t>
            </a:r>
            <a:r>
              <a:rPr lang="en-US" sz="1863" dirty="0">
                <a:solidFill>
                  <a:srgbClr val="FF0000"/>
                </a:solidFill>
                <a:latin typeface="Avenir Book"/>
                <a:cs typeface="Avenir Book"/>
              </a:rPr>
              <a:t> </a:t>
            </a:r>
            <a:r>
              <a:rPr lang="en-US" sz="1863" dirty="0">
                <a:latin typeface="Avenir Book"/>
                <a:cs typeface="Avenir Book"/>
              </a:rPr>
              <a:t>at &gt; 200 </a:t>
            </a:r>
            <a:r>
              <a:rPr lang="en-US" sz="1863" dirty="0" err="1">
                <a:latin typeface="Avenir Book"/>
                <a:cs typeface="Avenir Book"/>
              </a:rPr>
              <a:t>μm</a:t>
            </a:r>
            <a:r>
              <a:rPr lang="en-US" sz="1863" dirty="0">
                <a:latin typeface="Avenir Book"/>
                <a:cs typeface="Avenir Book"/>
              </a:rPr>
              <a:t>.</a:t>
            </a:r>
            <a:endParaRPr lang="en-US" sz="1863" dirty="0"/>
          </a:p>
        </p:txBody>
      </p:sp>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spTree>
    <p:extLst>
      <p:ext uri="{BB962C8B-B14F-4D97-AF65-F5344CB8AC3E}">
        <p14:creationId xmlns:p14="http://schemas.microsoft.com/office/powerpoint/2010/main" val="136192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7984" t="6071" r="8467" b="6302"/>
          <a:stretch/>
        </p:blipFill>
        <p:spPr>
          <a:xfrm>
            <a:off x="188687" y="0"/>
            <a:ext cx="9652000" cy="7153524"/>
          </a:xfrm>
        </p:spPr>
      </p:pic>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sp>
        <p:nvSpPr>
          <p:cNvPr id="6" name="TextBox 5"/>
          <p:cNvSpPr txBox="1"/>
          <p:nvPr/>
        </p:nvSpPr>
        <p:spPr>
          <a:xfrm>
            <a:off x="1524000" y="3135086"/>
            <a:ext cx="2423886" cy="523220"/>
          </a:xfrm>
          <a:prstGeom prst="rect">
            <a:avLst/>
          </a:prstGeom>
          <a:noFill/>
        </p:spPr>
        <p:txBody>
          <a:bodyPr wrap="square" rtlCol="0">
            <a:spAutoFit/>
          </a:bodyPr>
          <a:lstStyle/>
          <a:p>
            <a:r>
              <a:rPr lang="en-US" sz="2800" b="1" dirty="0" smtClean="0">
                <a:solidFill>
                  <a:srgbClr val="FF0000"/>
                </a:solidFill>
              </a:rPr>
              <a:t>70µm: 145µJy</a:t>
            </a:r>
            <a:endParaRPr lang="en-US" sz="2400" b="1" dirty="0">
              <a:solidFill>
                <a:srgbClr val="FF0000"/>
              </a:solidFill>
            </a:endParaRPr>
          </a:p>
        </p:txBody>
      </p:sp>
      <p:sp>
        <p:nvSpPr>
          <p:cNvPr id="7" name="TextBox 6"/>
          <p:cNvSpPr txBox="1"/>
          <p:nvPr/>
        </p:nvSpPr>
        <p:spPr>
          <a:xfrm>
            <a:off x="1494972" y="4259943"/>
            <a:ext cx="2249714" cy="523220"/>
          </a:xfrm>
          <a:prstGeom prst="rect">
            <a:avLst/>
          </a:prstGeom>
          <a:noFill/>
        </p:spPr>
        <p:txBody>
          <a:bodyPr wrap="square" rtlCol="0">
            <a:spAutoFit/>
          </a:bodyPr>
          <a:lstStyle/>
          <a:p>
            <a:r>
              <a:rPr lang="en-US" sz="2800" b="1" dirty="0" smtClean="0">
                <a:solidFill>
                  <a:srgbClr val="0070C0"/>
                </a:solidFill>
              </a:rPr>
              <a:t>60µm: 40µJy</a:t>
            </a:r>
            <a:endParaRPr lang="en-US" sz="2400" b="1" dirty="0">
              <a:solidFill>
                <a:srgbClr val="0070C0"/>
              </a:solidFill>
            </a:endParaRPr>
          </a:p>
        </p:txBody>
      </p:sp>
      <p:sp>
        <p:nvSpPr>
          <p:cNvPr id="8" name="TextBox 7"/>
          <p:cNvSpPr txBox="1"/>
          <p:nvPr/>
        </p:nvSpPr>
        <p:spPr>
          <a:xfrm>
            <a:off x="1378858" y="597021"/>
            <a:ext cx="6313714" cy="1077218"/>
          </a:xfrm>
          <a:prstGeom prst="rect">
            <a:avLst/>
          </a:prstGeom>
          <a:noFill/>
        </p:spPr>
        <p:txBody>
          <a:bodyPr wrap="square" rtlCol="0">
            <a:spAutoFit/>
          </a:bodyPr>
          <a:lstStyle/>
          <a:p>
            <a:r>
              <a:rPr lang="en-US" sz="3200" b="1" dirty="0" smtClean="0">
                <a:solidFill>
                  <a:srgbClr val="0070C0"/>
                </a:solidFill>
              </a:rPr>
              <a:t>What B-POL band? </a:t>
            </a:r>
          </a:p>
          <a:p>
            <a:r>
              <a:rPr lang="en-US" sz="3200" b="1" dirty="0" smtClean="0">
                <a:solidFill>
                  <a:srgbClr val="0070C0"/>
                </a:solidFill>
              </a:rPr>
              <a:t>60µm 3.6 times deeper than 70µm</a:t>
            </a:r>
            <a:endParaRPr lang="en-US" sz="3200" b="1" dirty="0">
              <a:solidFill>
                <a:srgbClr val="0070C0"/>
              </a:solidFill>
            </a:endParaRPr>
          </a:p>
        </p:txBody>
      </p:sp>
    </p:spTree>
    <p:extLst>
      <p:ext uri="{BB962C8B-B14F-4D97-AF65-F5344CB8AC3E}">
        <p14:creationId xmlns:p14="http://schemas.microsoft.com/office/powerpoint/2010/main" val="213407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84" y="1"/>
            <a:ext cx="9465733" cy="931235"/>
          </a:xfrm>
        </p:spPr>
        <p:txBody>
          <a:bodyPr>
            <a:normAutofit fontScale="90000"/>
          </a:bodyPr>
          <a:lstStyle/>
          <a:p>
            <a:r>
              <a:rPr lang="en-US" sz="3313" dirty="0">
                <a:solidFill>
                  <a:srgbClr val="FFFF00"/>
                </a:solidFill>
                <a:latin typeface="Arista 2.0"/>
                <a:cs typeface="Arista 2.0"/>
              </a:rPr>
              <a:t>A photometric survey with </a:t>
            </a:r>
            <a:r>
              <a:rPr lang="en-US" sz="3313" dirty="0" smtClean="0">
                <a:solidFill>
                  <a:srgbClr val="FFFF00"/>
                </a:solidFill>
                <a:latin typeface="Arista 2.0"/>
                <a:cs typeface="Arista 2.0"/>
              </a:rPr>
              <a:t>“only” SPICA </a:t>
            </a:r>
            <a:r>
              <a:rPr lang="en-US" sz="3313" dirty="0">
                <a:solidFill>
                  <a:srgbClr val="FFFF00"/>
                </a:solidFill>
                <a:latin typeface="Arista 2.0"/>
                <a:cs typeface="Arista 2.0"/>
              </a:rPr>
              <a:t>SMI/CAM</a:t>
            </a:r>
            <a:br>
              <a:rPr lang="en-US" sz="3313" dirty="0">
                <a:solidFill>
                  <a:srgbClr val="FFFF00"/>
                </a:solidFill>
                <a:latin typeface="Arista 2.0"/>
                <a:cs typeface="Arista 2.0"/>
              </a:rPr>
            </a:br>
            <a:r>
              <a:rPr lang="en-US" sz="3313" dirty="0">
                <a:solidFill>
                  <a:srgbClr val="FFFF00"/>
                </a:solidFill>
                <a:latin typeface="Arista 2.0"/>
                <a:cs typeface="Arista 2.0"/>
              </a:rPr>
              <a:t>Survey Strategy</a:t>
            </a:r>
          </a:p>
        </p:txBody>
      </p:sp>
      <p:pic>
        <p:nvPicPr>
          <p:cNvPr id="3" name="Picture 2" descr="lir_z_sim_34_ne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45" y="999160"/>
            <a:ext cx="9294824" cy="2681958"/>
          </a:xfrm>
          <a:prstGeom prst="rect">
            <a:avLst/>
          </a:prstGeom>
          <a:ln>
            <a:solidFill>
              <a:srgbClr val="000000"/>
            </a:solidFill>
          </a:ln>
        </p:spPr>
      </p:pic>
      <p:pic>
        <p:nvPicPr>
          <p:cNvPr id="5" name="Picture 4" descr="spica_smi3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46" y="3681118"/>
            <a:ext cx="8725128" cy="3356829"/>
          </a:xfrm>
          <a:prstGeom prst="rect">
            <a:avLst/>
          </a:prstGeom>
          <a:ln>
            <a:solidFill>
              <a:srgbClr val="000000"/>
            </a:solidFill>
          </a:ln>
        </p:spPr>
      </p:pic>
      <p:cxnSp>
        <p:nvCxnSpPr>
          <p:cNvPr id="7" name="Straight Connector 6"/>
          <p:cNvCxnSpPr/>
          <p:nvPr/>
        </p:nvCxnSpPr>
        <p:spPr>
          <a:xfrm>
            <a:off x="7382306" y="4798601"/>
            <a:ext cx="471096" cy="0"/>
          </a:xfrm>
          <a:prstGeom prst="line">
            <a:avLst/>
          </a:prstGeom>
          <a:ln>
            <a:solidFill>
              <a:srgbClr val="FC02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382306" y="4971701"/>
            <a:ext cx="471096" cy="0"/>
          </a:xfrm>
          <a:prstGeom prst="line">
            <a:avLst/>
          </a:prstGeom>
          <a:ln>
            <a:solidFill>
              <a:srgbClr val="0000FF"/>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82306" y="5133846"/>
            <a:ext cx="471096" cy="0"/>
          </a:xfrm>
          <a:prstGeom prst="line">
            <a:avLst/>
          </a:prstGeom>
          <a:ln>
            <a:solidFill>
              <a:srgbClr val="FD8008"/>
            </a:solidFill>
            <a:prstDash val="lgDashDot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382306" y="5285034"/>
            <a:ext cx="471096" cy="0"/>
          </a:xfrm>
          <a:prstGeom prst="line">
            <a:avLst/>
          </a:prstGeom>
          <a:ln>
            <a:solidFill>
              <a:srgbClr val="10800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382306" y="5436223"/>
            <a:ext cx="471096" cy="0"/>
          </a:xfrm>
          <a:prstGeom prst="line">
            <a:avLst/>
          </a:prstGeom>
          <a:ln>
            <a:solidFill>
              <a:srgbClr val="20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382306" y="5587412"/>
            <a:ext cx="471096" cy="0"/>
          </a:xfrm>
          <a:prstGeom prst="line">
            <a:avLst/>
          </a:prstGeom>
          <a:ln>
            <a:solidFill>
              <a:srgbClr val="21FF06"/>
            </a:solidFill>
            <a:prstDash val="dash"/>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962959" y="4666662"/>
            <a:ext cx="1015888" cy="1075693"/>
          </a:xfrm>
          <a:prstGeom prst="rect">
            <a:avLst/>
          </a:prstGeom>
          <a:noFill/>
        </p:spPr>
        <p:txBody>
          <a:bodyPr wrap="none" rtlCol="0">
            <a:spAutoFit/>
          </a:bodyPr>
          <a:lstStyle/>
          <a:p>
            <a:pPr>
              <a:lnSpc>
                <a:spcPct val="90000"/>
              </a:lnSpc>
            </a:pPr>
            <a:r>
              <a:rPr lang="en-US" sz="1139" dirty="0">
                <a:latin typeface="Avenir Book"/>
                <a:cs typeface="Avenir Book"/>
              </a:rPr>
              <a:t>AGN2</a:t>
            </a:r>
          </a:p>
          <a:p>
            <a:pPr>
              <a:lnSpc>
                <a:spcPct val="90000"/>
              </a:lnSpc>
            </a:pPr>
            <a:r>
              <a:rPr lang="en-US" sz="1139" dirty="0">
                <a:latin typeface="Avenir Book"/>
                <a:cs typeface="Avenir Book"/>
              </a:rPr>
              <a:t>AGN1</a:t>
            </a:r>
          </a:p>
          <a:p>
            <a:pPr>
              <a:lnSpc>
                <a:spcPct val="90000"/>
              </a:lnSpc>
            </a:pPr>
            <a:r>
              <a:rPr lang="en-US" sz="1139" dirty="0">
                <a:latin typeface="Avenir Book"/>
                <a:cs typeface="Avenir Book"/>
              </a:rPr>
              <a:t>SF-AGN(SB)</a:t>
            </a:r>
          </a:p>
          <a:p>
            <a:pPr>
              <a:lnSpc>
                <a:spcPct val="90000"/>
              </a:lnSpc>
            </a:pPr>
            <a:r>
              <a:rPr lang="en-US" sz="1139" dirty="0">
                <a:latin typeface="Avenir Book"/>
                <a:cs typeface="Avenir Book"/>
              </a:rPr>
              <a:t>SF-AGN(SP)</a:t>
            </a:r>
          </a:p>
          <a:p>
            <a:pPr>
              <a:lnSpc>
                <a:spcPct val="90000"/>
              </a:lnSpc>
            </a:pPr>
            <a:r>
              <a:rPr lang="en-US" sz="1139" dirty="0">
                <a:latin typeface="Avenir Book"/>
                <a:cs typeface="Avenir Book"/>
              </a:rPr>
              <a:t>STARBURST</a:t>
            </a:r>
          </a:p>
          <a:p>
            <a:pPr>
              <a:lnSpc>
                <a:spcPct val="90000"/>
              </a:lnSpc>
            </a:pPr>
            <a:r>
              <a:rPr lang="en-US" sz="1139" dirty="0">
                <a:latin typeface="Avenir Book"/>
                <a:cs typeface="Avenir Book"/>
              </a:rPr>
              <a:t>SPIRAL</a:t>
            </a:r>
          </a:p>
        </p:txBody>
      </p:sp>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sp>
        <p:nvSpPr>
          <p:cNvPr id="16" name="Rectangle 15"/>
          <p:cNvSpPr/>
          <p:nvPr/>
        </p:nvSpPr>
        <p:spPr>
          <a:xfrm>
            <a:off x="4677908" y="524765"/>
            <a:ext cx="5198795" cy="370422"/>
          </a:xfrm>
          <a:prstGeom prst="rect">
            <a:avLst/>
          </a:prstGeom>
          <a:solidFill>
            <a:schemeClr val="accent5"/>
          </a:solidFill>
        </p:spPr>
        <p:txBody>
          <a:bodyPr wrap="none">
            <a:spAutoFit/>
          </a:bodyPr>
          <a:lstStyle/>
          <a:p>
            <a:r>
              <a:rPr lang="en-US" sz="1807" dirty="0">
                <a:solidFill>
                  <a:schemeClr val="bg1"/>
                </a:solidFill>
              </a:rPr>
              <a:t>White paper by Carlotta </a:t>
            </a:r>
            <a:r>
              <a:rPr lang="en-US" sz="1807" dirty="0" err="1">
                <a:solidFill>
                  <a:schemeClr val="bg1"/>
                </a:solidFill>
              </a:rPr>
              <a:t>Gruppioni</a:t>
            </a:r>
            <a:r>
              <a:rPr lang="en-US" sz="1807" dirty="0">
                <a:solidFill>
                  <a:schemeClr val="bg1"/>
                </a:solidFill>
              </a:rPr>
              <a:t> et al. </a:t>
            </a:r>
            <a:r>
              <a:rPr lang="en-US" sz="1807" dirty="0" smtClean="0">
                <a:solidFill>
                  <a:schemeClr val="bg1"/>
                </a:solidFill>
              </a:rPr>
              <a:t>(2017, PASA)</a:t>
            </a:r>
            <a:endParaRPr lang="en-US" sz="1807" dirty="0">
              <a:solidFill>
                <a:schemeClr val="bg1"/>
              </a:solidFill>
            </a:endParaRPr>
          </a:p>
        </p:txBody>
      </p:sp>
    </p:spTree>
    <p:extLst>
      <p:ext uri="{BB962C8B-B14F-4D97-AF65-F5344CB8AC3E}">
        <p14:creationId xmlns:p14="http://schemas.microsoft.com/office/powerpoint/2010/main" val="1854146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5" y="627948"/>
            <a:ext cx="6858879" cy="4895557"/>
          </a:xfrm>
          <a:prstGeom prst="rect">
            <a:avLst/>
          </a:prstGeom>
        </p:spPr>
      </p:pic>
      <p:sp>
        <p:nvSpPr>
          <p:cNvPr id="4" name="TextBox 3"/>
          <p:cNvSpPr txBox="1"/>
          <p:nvPr/>
        </p:nvSpPr>
        <p:spPr>
          <a:xfrm>
            <a:off x="6970576" y="1007137"/>
            <a:ext cx="2989714" cy="3985588"/>
          </a:xfrm>
          <a:prstGeom prst="rect">
            <a:avLst/>
          </a:prstGeom>
          <a:solidFill>
            <a:srgbClr val="FFC000"/>
          </a:solidFill>
        </p:spPr>
        <p:txBody>
          <a:bodyPr wrap="square" rtlCol="0">
            <a:spAutoFit/>
          </a:bodyPr>
          <a:lstStyle/>
          <a:p>
            <a:r>
              <a:rPr lang="en-US" sz="1807" dirty="0"/>
              <a:t>Spitzer + Herschel photometric surveys </a:t>
            </a:r>
          </a:p>
          <a:p>
            <a:r>
              <a:rPr lang="en-US" sz="1807" dirty="0">
                <a:sym typeface="Wingdings"/>
              </a:rPr>
              <a:t> </a:t>
            </a:r>
            <a:r>
              <a:rPr lang="en-US" sz="1807" dirty="0"/>
              <a:t>bolometric luminosities of galaxies </a:t>
            </a:r>
          </a:p>
          <a:p>
            <a:r>
              <a:rPr lang="en-US" sz="1807" dirty="0">
                <a:sym typeface="Wingdings"/>
              </a:rPr>
              <a:t> </a:t>
            </a:r>
            <a:r>
              <a:rPr lang="en-US" sz="1807" dirty="0"/>
              <a:t>estimates of the SFR and BHAR density functions. </a:t>
            </a:r>
          </a:p>
          <a:p>
            <a:endParaRPr lang="en-US" sz="1807" dirty="0"/>
          </a:p>
          <a:p>
            <a:r>
              <a:rPr lang="en-US" sz="1807" dirty="0"/>
              <a:t>However, </a:t>
            </a:r>
          </a:p>
          <a:p>
            <a:r>
              <a:rPr lang="en-US" sz="1807" dirty="0"/>
              <a:t>AGN/SF separation is not based on observed physical quantities but is model-dependent (used local  SED templates, with large uncertainty and degeneracy). </a:t>
            </a:r>
          </a:p>
        </p:txBody>
      </p:sp>
      <p:sp>
        <p:nvSpPr>
          <p:cNvPr id="6" name="TextBox 5"/>
          <p:cNvSpPr txBox="1"/>
          <p:nvPr/>
        </p:nvSpPr>
        <p:spPr>
          <a:xfrm>
            <a:off x="79725" y="133611"/>
            <a:ext cx="9830773" cy="494337"/>
          </a:xfrm>
          <a:prstGeom prst="rect">
            <a:avLst/>
          </a:prstGeom>
          <a:solidFill>
            <a:schemeClr val="accent1"/>
          </a:solidFill>
        </p:spPr>
        <p:txBody>
          <a:bodyPr wrap="square" rtlCol="0">
            <a:spAutoFit/>
          </a:bodyPr>
          <a:lstStyle/>
          <a:p>
            <a:pPr algn="ctr"/>
            <a:r>
              <a:rPr lang="en-US" sz="2610" b="1" dirty="0">
                <a:solidFill>
                  <a:schemeClr val="bg1"/>
                </a:solidFill>
                <a:latin typeface="Baskerville" charset="0"/>
                <a:ea typeface="Baskerville" charset="0"/>
                <a:cs typeface="Baskerville" charset="0"/>
              </a:rPr>
              <a:t>Galaxy evolution is obscured by dust at redshifts of z~1-3</a:t>
            </a:r>
          </a:p>
        </p:txBody>
      </p:sp>
      <p:sp>
        <p:nvSpPr>
          <p:cNvPr id="5" name="TextBox 4"/>
          <p:cNvSpPr txBox="1"/>
          <p:nvPr/>
        </p:nvSpPr>
        <p:spPr>
          <a:xfrm>
            <a:off x="47754" y="5561380"/>
            <a:ext cx="9848593" cy="926881"/>
          </a:xfrm>
          <a:prstGeom prst="rect">
            <a:avLst/>
          </a:prstGeom>
          <a:solidFill>
            <a:srgbClr val="FFC000"/>
          </a:solidFill>
        </p:spPr>
        <p:txBody>
          <a:bodyPr wrap="square" rtlCol="0">
            <a:spAutoFit/>
          </a:bodyPr>
          <a:lstStyle/>
          <a:p>
            <a:pPr marL="286836" indent="-286836">
              <a:buFont typeface="Arial" charset="0"/>
              <a:buChar char="•"/>
            </a:pPr>
            <a:r>
              <a:rPr lang="en-US" sz="1807" dirty="0"/>
              <a:t>UV/opt. spectroscopy (from e.g. SLOAN) track only marginally (∼10%) the total integrated light. </a:t>
            </a:r>
          </a:p>
          <a:p>
            <a:pPr marL="286836" indent="-286836">
              <a:buFont typeface="Arial" charset="0"/>
              <a:buChar char="•"/>
            </a:pPr>
            <a:r>
              <a:rPr lang="en-US" sz="1807" dirty="0"/>
              <a:t>BHAR X-ray estimates are affected by the large uncertainties of the adopted bolometric corrections. </a:t>
            </a:r>
          </a:p>
          <a:p>
            <a:pPr marL="286836" indent="-286836">
              <a:buFont typeface="Arial" charset="0"/>
              <a:buChar char="•"/>
            </a:pPr>
            <a:r>
              <a:rPr lang="en-US" sz="1807" dirty="0"/>
              <a:t>SFR density at z&gt;2-3 very uncertain, since it is from UV surveys, highly affected by dust extinction. </a:t>
            </a:r>
          </a:p>
        </p:txBody>
      </p:sp>
      <p:sp>
        <p:nvSpPr>
          <p:cNvPr id="2" name="Footer Placeholder 1"/>
          <p:cNvSpPr>
            <a:spLocks noGrp="1"/>
          </p:cNvSpPr>
          <p:nvPr>
            <p:ph type="ftr" sz="quarter" idx="11"/>
          </p:nvPr>
        </p:nvSpPr>
        <p:spPr/>
        <p:txBody>
          <a:bodyPr/>
          <a:lstStyle/>
          <a:p>
            <a:r>
              <a:rPr lang="en-US" smtClean="0"/>
              <a:t>Luigi Spinoglio - SST Meeting#1, ESTEC, 3/10/2018</a:t>
            </a:r>
            <a:endParaRPr lang="en-US"/>
          </a:p>
        </p:txBody>
      </p:sp>
      <p:sp>
        <p:nvSpPr>
          <p:cNvPr id="9" name="Rectangle 8"/>
          <p:cNvSpPr/>
          <p:nvPr/>
        </p:nvSpPr>
        <p:spPr>
          <a:xfrm>
            <a:off x="6086424" y="6694525"/>
            <a:ext cx="3661130" cy="370422"/>
          </a:xfrm>
          <a:prstGeom prst="rect">
            <a:avLst/>
          </a:prstGeom>
          <a:solidFill>
            <a:schemeClr val="accent5"/>
          </a:solidFill>
        </p:spPr>
        <p:txBody>
          <a:bodyPr wrap="none">
            <a:spAutoFit/>
          </a:bodyPr>
          <a:lstStyle/>
          <a:p>
            <a:r>
              <a:rPr lang="en-US" sz="1807" dirty="0">
                <a:solidFill>
                  <a:schemeClr val="bg1"/>
                </a:solidFill>
              </a:rPr>
              <a:t>White paper </a:t>
            </a:r>
            <a:r>
              <a:rPr lang="en-US" sz="1807">
                <a:solidFill>
                  <a:schemeClr val="bg1"/>
                </a:solidFill>
              </a:rPr>
              <a:t>by </a:t>
            </a:r>
            <a:r>
              <a:rPr lang="en-US" sz="1807" smtClean="0">
                <a:solidFill>
                  <a:schemeClr val="bg1"/>
                </a:solidFill>
              </a:rPr>
              <a:t>LS et </a:t>
            </a:r>
            <a:r>
              <a:rPr lang="en-US" sz="1807" dirty="0">
                <a:solidFill>
                  <a:schemeClr val="bg1"/>
                </a:solidFill>
              </a:rPr>
              <a:t>al. </a:t>
            </a:r>
            <a:r>
              <a:rPr lang="en-US" sz="1807" dirty="0" smtClean="0">
                <a:solidFill>
                  <a:schemeClr val="bg1"/>
                </a:solidFill>
              </a:rPr>
              <a:t>(2017, PASA)</a:t>
            </a:r>
            <a:endParaRPr lang="en-US" sz="1807" dirty="0">
              <a:solidFill>
                <a:schemeClr val="bg1"/>
              </a:solidFill>
            </a:endParaRPr>
          </a:p>
        </p:txBody>
      </p:sp>
    </p:spTree>
    <p:extLst>
      <p:ext uri="{BB962C8B-B14F-4D97-AF65-F5344CB8AC3E}">
        <p14:creationId xmlns:p14="http://schemas.microsoft.com/office/powerpoint/2010/main" val="2022362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68" y="413347"/>
            <a:ext cx="9185336" cy="5552329"/>
          </a:xfrm>
          <a:prstGeom prst="rect">
            <a:avLst/>
          </a:prstGeom>
        </p:spPr>
      </p:pic>
      <p:sp>
        <p:nvSpPr>
          <p:cNvPr id="2" name="Footer Placeholder 1"/>
          <p:cNvSpPr>
            <a:spLocks noGrp="1"/>
          </p:cNvSpPr>
          <p:nvPr>
            <p:ph type="ftr" sz="quarter" idx="11"/>
          </p:nvPr>
        </p:nvSpPr>
        <p:spPr/>
        <p:txBody>
          <a:bodyPr/>
          <a:lstStyle/>
          <a:p>
            <a:r>
              <a:rPr lang="en-US" smtClean="0"/>
              <a:t>Luigi Spinoglio - SST Meeting#1, ESTEC, 3/10/2018</a:t>
            </a:r>
            <a:endParaRPr lang="en-US"/>
          </a:p>
        </p:txBody>
      </p:sp>
      <p:sp>
        <p:nvSpPr>
          <p:cNvPr id="5" name="Rectangle 4"/>
          <p:cNvSpPr/>
          <p:nvPr/>
        </p:nvSpPr>
        <p:spPr>
          <a:xfrm>
            <a:off x="4380809" y="6078142"/>
            <a:ext cx="5198795" cy="370422"/>
          </a:xfrm>
          <a:prstGeom prst="rect">
            <a:avLst/>
          </a:prstGeom>
          <a:solidFill>
            <a:schemeClr val="accent5"/>
          </a:solidFill>
        </p:spPr>
        <p:txBody>
          <a:bodyPr wrap="none">
            <a:spAutoFit/>
          </a:bodyPr>
          <a:lstStyle/>
          <a:p>
            <a:r>
              <a:rPr lang="en-US" sz="1807" dirty="0">
                <a:solidFill>
                  <a:schemeClr val="bg1"/>
                </a:solidFill>
              </a:rPr>
              <a:t>White paper by Carlotta </a:t>
            </a:r>
            <a:r>
              <a:rPr lang="en-US" sz="1807" dirty="0" err="1">
                <a:solidFill>
                  <a:schemeClr val="bg1"/>
                </a:solidFill>
              </a:rPr>
              <a:t>Gruppioni</a:t>
            </a:r>
            <a:r>
              <a:rPr lang="en-US" sz="1807" dirty="0">
                <a:solidFill>
                  <a:schemeClr val="bg1"/>
                </a:solidFill>
              </a:rPr>
              <a:t> et al. </a:t>
            </a:r>
            <a:r>
              <a:rPr lang="en-US" sz="1807" dirty="0" smtClean="0">
                <a:solidFill>
                  <a:schemeClr val="bg1"/>
                </a:solidFill>
              </a:rPr>
              <a:t>(2017, PASA)</a:t>
            </a:r>
            <a:endParaRPr lang="en-US" sz="1807" dirty="0">
              <a:solidFill>
                <a:schemeClr val="bg1"/>
              </a:solidFill>
            </a:endParaRPr>
          </a:p>
        </p:txBody>
      </p:sp>
    </p:spTree>
    <p:extLst>
      <p:ext uri="{BB962C8B-B14F-4D97-AF65-F5344CB8AC3E}">
        <p14:creationId xmlns:p14="http://schemas.microsoft.com/office/powerpoint/2010/main" val="11693625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84" y="1"/>
            <a:ext cx="9465733" cy="1081279"/>
          </a:xfrm>
        </p:spPr>
        <p:txBody>
          <a:bodyPr>
            <a:normAutofit/>
          </a:bodyPr>
          <a:lstStyle/>
          <a:p>
            <a:pPr algn="ctr"/>
            <a:r>
              <a:rPr lang="en-US" sz="3313" dirty="0">
                <a:solidFill>
                  <a:srgbClr val="FFFF00"/>
                </a:solidFill>
                <a:latin typeface="Arista 2.0"/>
                <a:cs typeface="Arista 2.0"/>
              </a:rPr>
              <a:t> </a:t>
            </a:r>
            <a:r>
              <a:rPr lang="en-US" sz="3313" b="1" dirty="0" smtClean="0">
                <a:solidFill>
                  <a:srgbClr val="FFFF00"/>
                </a:solidFill>
                <a:latin typeface="Al Bayan Plain" charset="-78"/>
                <a:ea typeface="Al Bayan Plain" charset="-78"/>
                <a:cs typeface="Al Bayan Plain" charset="-78"/>
              </a:rPr>
              <a:t>HOW TO CONSTRAIN THE SEDs OF SMI FAINT GALAXIES</a:t>
            </a:r>
            <a:endParaRPr lang="en-US" sz="3313" b="1" dirty="0">
              <a:solidFill>
                <a:srgbClr val="FFFF00"/>
              </a:solidFill>
              <a:latin typeface="Al Bayan Plain" charset="-78"/>
              <a:ea typeface="Al Bayan Plain" charset="-78"/>
              <a:cs typeface="Al Bayan Plain" charset="-78"/>
            </a:endParaRPr>
          </a:p>
        </p:txBody>
      </p:sp>
      <p:sp>
        <p:nvSpPr>
          <p:cNvPr id="6" name="TextBox 5"/>
          <p:cNvSpPr txBox="1"/>
          <p:nvPr/>
        </p:nvSpPr>
        <p:spPr>
          <a:xfrm>
            <a:off x="239183" y="4967410"/>
            <a:ext cx="4706475" cy="689118"/>
          </a:xfrm>
          <a:prstGeom prst="rect">
            <a:avLst/>
          </a:prstGeom>
          <a:solidFill>
            <a:srgbClr val="FFFFFF"/>
          </a:solidFill>
        </p:spPr>
        <p:txBody>
          <a:bodyPr wrap="square" rtlCol="0">
            <a:spAutoFit/>
          </a:bodyPr>
          <a:lstStyle/>
          <a:p>
            <a:r>
              <a:rPr lang="en-US" sz="1863" dirty="0">
                <a:latin typeface="Avenir Book"/>
                <a:cs typeface="Avenir Book"/>
              </a:rPr>
              <a:t>Template SED of the local CT AGN scaled by redshift up to z=5.</a:t>
            </a:r>
          </a:p>
        </p:txBody>
      </p:sp>
      <p:pic>
        <p:nvPicPr>
          <p:cNvPr id="4" name="Picture 3" descr="sensitivities-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84" y="1172260"/>
            <a:ext cx="4706475" cy="3704170"/>
          </a:xfrm>
          <a:prstGeom prst="rect">
            <a:avLst/>
          </a:prstGeom>
        </p:spPr>
      </p:pic>
      <p:pic>
        <p:nvPicPr>
          <p:cNvPr id="7" name="Picture 6" descr="sensitivities_z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873" y="1172260"/>
            <a:ext cx="4689044" cy="3704171"/>
          </a:xfrm>
          <a:prstGeom prst="rect">
            <a:avLst/>
          </a:prstGeom>
        </p:spPr>
      </p:pic>
      <p:sp>
        <p:nvSpPr>
          <p:cNvPr id="8" name="TextBox 7"/>
          <p:cNvSpPr txBox="1"/>
          <p:nvPr/>
        </p:nvSpPr>
        <p:spPr>
          <a:xfrm>
            <a:off x="5015873" y="4967410"/>
            <a:ext cx="4706475" cy="985887"/>
          </a:xfrm>
          <a:prstGeom prst="rect">
            <a:avLst/>
          </a:prstGeom>
          <a:solidFill>
            <a:srgbClr val="FFFFFF"/>
          </a:solidFill>
        </p:spPr>
        <p:txBody>
          <a:bodyPr wrap="square" rtlCol="0">
            <a:spAutoFit/>
          </a:bodyPr>
          <a:lstStyle/>
          <a:p>
            <a:r>
              <a:rPr lang="en-US" sz="1863" dirty="0">
                <a:latin typeface="Avenir Book"/>
                <a:cs typeface="Avenir Book"/>
              </a:rPr>
              <a:t>Fits to the observed SEDs of: the z≃4 starburst galaxy GN20 (purple) and the z=4.34 sub-mm galaxy AzTEC-1 (green).</a:t>
            </a:r>
          </a:p>
        </p:txBody>
      </p:sp>
      <p:sp>
        <p:nvSpPr>
          <p:cNvPr id="3" name="Footer Placeholder 2"/>
          <p:cNvSpPr>
            <a:spLocks noGrp="1"/>
          </p:cNvSpPr>
          <p:nvPr>
            <p:ph type="ftr" sz="quarter" idx="11"/>
          </p:nvPr>
        </p:nvSpPr>
        <p:spPr/>
        <p:txBody>
          <a:bodyPr/>
          <a:lstStyle/>
          <a:p>
            <a:r>
              <a:rPr lang="en-US" smtClean="0"/>
              <a:t>Luigi Spinoglio - SST Meeting#1, ESTEC, 3/10/2018</a:t>
            </a:r>
            <a:endParaRPr lang="en-US"/>
          </a:p>
        </p:txBody>
      </p:sp>
      <p:sp>
        <p:nvSpPr>
          <p:cNvPr id="10" name="Rectangle 9"/>
          <p:cNvSpPr/>
          <p:nvPr/>
        </p:nvSpPr>
        <p:spPr>
          <a:xfrm>
            <a:off x="4745305" y="6049306"/>
            <a:ext cx="5198795" cy="370422"/>
          </a:xfrm>
          <a:prstGeom prst="rect">
            <a:avLst/>
          </a:prstGeom>
          <a:solidFill>
            <a:schemeClr val="accent5"/>
          </a:solidFill>
        </p:spPr>
        <p:txBody>
          <a:bodyPr wrap="none">
            <a:spAutoFit/>
          </a:bodyPr>
          <a:lstStyle/>
          <a:p>
            <a:r>
              <a:rPr lang="en-US" sz="1807" dirty="0">
                <a:solidFill>
                  <a:schemeClr val="bg1"/>
                </a:solidFill>
              </a:rPr>
              <a:t>White paper by Carlotta </a:t>
            </a:r>
            <a:r>
              <a:rPr lang="en-US" sz="1807" dirty="0" err="1">
                <a:solidFill>
                  <a:schemeClr val="bg1"/>
                </a:solidFill>
              </a:rPr>
              <a:t>Gruppioni</a:t>
            </a:r>
            <a:r>
              <a:rPr lang="en-US" sz="1807" dirty="0">
                <a:solidFill>
                  <a:schemeClr val="bg1"/>
                </a:solidFill>
              </a:rPr>
              <a:t> et al. </a:t>
            </a:r>
            <a:r>
              <a:rPr lang="en-US" sz="1807" dirty="0" smtClean="0">
                <a:solidFill>
                  <a:schemeClr val="bg1"/>
                </a:solidFill>
              </a:rPr>
              <a:t>(2017, PASA)</a:t>
            </a:r>
            <a:endParaRPr lang="en-US" sz="1807" dirty="0">
              <a:solidFill>
                <a:schemeClr val="bg1"/>
              </a:solidFill>
            </a:endParaRPr>
          </a:p>
        </p:txBody>
      </p:sp>
    </p:spTree>
    <p:extLst>
      <p:ext uri="{BB962C8B-B14F-4D97-AF65-F5344CB8AC3E}">
        <p14:creationId xmlns:p14="http://schemas.microsoft.com/office/powerpoint/2010/main" val="19622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77" y="1045876"/>
            <a:ext cx="8812002" cy="5085260"/>
          </a:xfrm>
          <a:prstGeom prst="rect">
            <a:avLst/>
          </a:prstGeom>
        </p:spPr>
      </p:pic>
      <p:sp>
        <p:nvSpPr>
          <p:cNvPr id="6" name="TextBox 5"/>
          <p:cNvSpPr txBox="1"/>
          <p:nvPr/>
        </p:nvSpPr>
        <p:spPr>
          <a:xfrm>
            <a:off x="118575" y="286812"/>
            <a:ext cx="4933803" cy="587024"/>
          </a:xfrm>
          <a:prstGeom prst="rect">
            <a:avLst/>
          </a:prstGeom>
          <a:solidFill>
            <a:srgbClr val="FFC000"/>
          </a:solidFill>
        </p:spPr>
        <p:txBody>
          <a:bodyPr wrap="square" rtlCol="0">
            <a:spAutoFit/>
          </a:bodyPr>
          <a:lstStyle/>
          <a:p>
            <a:r>
              <a:rPr lang="en-US" sz="3212" dirty="0"/>
              <a:t>The new </a:t>
            </a:r>
            <a:r>
              <a:rPr lang="en-US" sz="3212"/>
              <a:t>“IR </a:t>
            </a:r>
            <a:r>
              <a:rPr lang="en-US" sz="3212" dirty="0"/>
              <a:t>BPT DIAGRAM”  </a:t>
            </a:r>
          </a:p>
        </p:txBody>
      </p:sp>
      <p:sp>
        <p:nvSpPr>
          <p:cNvPr id="13" name="Title 1"/>
          <p:cNvSpPr>
            <a:spLocks noGrp="1"/>
          </p:cNvSpPr>
          <p:nvPr>
            <p:ph type="title"/>
          </p:nvPr>
        </p:nvSpPr>
        <p:spPr>
          <a:xfrm>
            <a:off x="6650118" y="5462627"/>
            <a:ext cx="2647702" cy="324430"/>
          </a:xfrm>
          <a:solidFill>
            <a:srgbClr val="92D050"/>
          </a:solidFill>
        </p:spPr>
        <p:txBody>
          <a:bodyPr>
            <a:noAutofit/>
          </a:bodyPr>
          <a:lstStyle/>
          <a:p>
            <a:r>
              <a:rPr lang="en-US" sz="1405" dirty="0">
                <a:latin typeface="Baskerville" charset="0"/>
                <a:ea typeface="Baskerville" charset="0"/>
                <a:cs typeface="Baskerville" charset="0"/>
              </a:rPr>
              <a:t>Fernandez-Ontiveros+2016, </a:t>
            </a:r>
            <a:r>
              <a:rPr lang="it-IT" sz="1405" dirty="0" err="1">
                <a:latin typeface="Baskerville" charset="0"/>
                <a:ea typeface="Baskerville" charset="0"/>
                <a:cs typeface="Baskerville" charset="0"/>
              </a:rPr>
              <a:t>ApJS</a:t>
            </a:r>
            <a:endParaRPr lang="en-US" sz="1405" dirty="0">
              <a:latin typeface="Baskerville" charset="0"/>
              <a:ea typeface="Baskerville" charset="0"/>
              <a:cs typeface="Baskerville" charset="0"/>
            </a:endParaRPr>
          </a:p>
        </p:txBody>
      </p:sp>
      <p:sp>
        <p:nvSpPr>
          <p:cNvPr id="2" name="TextBox 1"/>
          <p:cNvSpPr txBox="1"/>
          <p:nvPr/>
        </p:nvSpPr>
        <p:spPr>
          <a:xfrm>
            <a:off x="462793" y="6144182"/>
            <a:ext cx="9179169" cy="710609"/>
          </a:xfrm>
          <a:prstGeom prst="rect">
            <a:avLst/>
          </a:prstGeom>
          <a:solidFill>
            <a:srgbClr val="FFC000"/>
          </a:solidFill>
        </p:spPr>
        <p:txBody>
          <a:bodyPr wrap="square" rtlCol="0">
            <a:spAutoFit/>
          </a:bodyPr>
          <a:lstStyle/>
          <a:p>
            <a:pPr marL="286836" indent="-286836">
              <a:buFont typeface="Arial" charset="0"/>
              <a:buChar char="•"/>
            </a:pPr>
            <a:r>
              <a:rPr lang="en-US" sz="2008" dirty="0">
                <a:latin typeface="Baskerville" charset="0"/>
                <a:ea typeface="Baskerville" charset="0"/>
                <a:cs typeface="Baskerville" charset="0"/>
              </a:rPr>
              <a:t>The new BPT diagram distinguishes any type of AGN (</a:t>
            </a:r>
            <a:r>
              <a:rPr lang="en-US" sz="2008" dirty="0" err="1">
                <a:latin typeface="Baskerville" charset="0"/>
                <a:ea typeface="Baskerville" charset="0"/>
                <a:cs typeface="Baskerville" charset="0"/>
              </a:rPr>
              <a:t>Seyfert</a:t>
            </a:r>
            <a:r>
              <a:rPr lang="en-US" sz="2008" dirty="0">
                <a:latin typeface="Baskerville" charset="0"/>
                <a:ea typeface="Baskerville" charset="0"/>
                <a:cs typeface="Baskerville" charset="0"/>
              </a:rPr>
              <a:t> and LINER) from any type of Star Formation dominated galaxy (either Starburst or Dwarf galaxies).</a:t>
            </a:r>
          </a:p>
        </p:txBody>
      </p:sp>
      <p:sp>
        <p:nvSpPr>
          <p:cNvPr id="9" name="Rounded Rectangle 8"/>
          <p:cNvSpPr/>
          <p:nvPr/>
        </p:nvSpPr>
        <p:spPr>
          <a:xfrm>
            <a:off x="5099538" y="114774"/>
            <a:ext cx="4844562" cy="845379"/>
          </a:xfrm>
          <a:prstGeom prst="roundRect">
            <a:avLst>
              <a:gd name="adj" fmla="val 2144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138" tIns="36138" rIns="36138" bIns="36138" numCol="1" spcCol="0" rtlCol="0" fromWordArt="0" anchor="ctr" anchorCtr="0" forceAA="0" compatLnSpc="1">
            <a:prstTxWarp prst="textNoShape">
              <a:avLst/>
            </a:prstTxWarp>
            <a:noAutofit/>
          </a:bodyPr>
          <a:lstStyle/>
          <a:p>
            <a:r>
              <a:rPr lang="en-GB" sz="1606" b="1" spc="10" dirty="0">
                <a:latin typeface="Arial" charset="0"/>
                <a:ea typeface="ＭＳ 明朝" charset="-128"/>
              </a:rPr>
              <a:t>SPICA will study </a:t>
            </a:r>
            <a:r>
              <a:rPr lang="en-GB" sz="1606" b="1" u="sng" spc="10" dirty="0">
                <a:latin typeface="Arial" charset="0"/>
                <a:ea typeface="ＭＳ 明朝" charset="-128"/>
              </a:rPr>
              <a:t>both</a:t>
            </a:r>
            <a:r>
              <a:rPr lang="en-GB" sz="1606" b="1" spc="10" dirty="0">
                <a:latin typeface="Arial" charset="0"/>
                <a:ea typeface="ＭＳ 明朝" charset="-128"/>
              </a:rPr>
              <a:t> obscured starbursts and AGN across cosmic history, from a time when the Universe was only 1-2 billion years old.</a:t>
            </a:r>
            <a:r>
              <a:rPr lang="en-US" sz="1606" dirty="0"/>
              <a:t> </a:t>
            </a:r>
          </a:p>
        </p:txBody>
      </p:sp>
      <p:sp>
        <p:nvSpPr>
          <p:cNvPr id="3" name="Footer Placeholder 2"/>
          <p:cNvSpPr>
            <a:spLocks noGrp="1"/>
          </p:cNvSpPr>
          <p:nvPr>
            <p:ph type="ftr" sz="quarter" idx="11"/>
          </p:nvPr>
        </p:nvSpPr>
        <p:spPr>
          <a:xfrm>
            <a:off x="3374310" y="6665805"/>
            <a:ext cx="3356134" cy="377972"/>
          </a:xfrm>
        </p:spPr>
        <p:txBody>
          <a:bodyPr/>
          <a:lstStyle/>
          <a:p>
            <a:r>
              <a:rPr lang="en-US" smtClean="0"/>
              <a:t>Luigi Spinoglio - SST Meeting#1, ESTEC, 3/10/2018</a:t>
            </a:r>
            <a:endParaRPr lang="en-US"/>
          </a:p>
        </p:txBody>
      </p:sp>
      <p:sp>
        <p:nvSpPr>
          <p:cNvPr id="10" name="Rectangle 9"/>
          <p:cNvSpPr/>
          <p:nvPr/>
        </p:nvSpPr>
        <p:spPr>
          <a:xfrm>
            <a:off x="6415428" y="5787057"/>
            <a:ext cx="2882392" cy="307777"/>
          </a:xfrm>
          <a:prstGeom prst="rect">
            <a:avLst/>
          </a:prstGeom>
          <a:solidFill>
            <a:schemeClr val="accent5"/>
          </a:solidFill>
        </p:spPr>
        <p:txBody>
          <a:bodyPr wrap="none">
            <a:spAutoFit/>
          </a:bodyPr>
          <a:lstStyle/>
          <a:p>
            <a:r>
              <a:rPr lang="en-US" sz="1400" dirty="0">
                <a:solidFill>
                  <a:schemeClr val="bg1"/>
                </a:solidFill>
              </a:rPr>
              <a:t>White paper by </a:t>
            </a:r>
            <a:r>
              <a:rPr lang="en-US" sz="1400" dirty="0" smtClean="0">
                <a:solidFill>
                  <a:schemeClr val="bg1"/>
                </a:solidFill>
              </a:rPr>
              <a:t>LS et </a:t>
            </a:r>
            <a:r>
              <a:rPr lang="en-US" sz="1400" dirty="0">
                <a:solidFill>
                  <a:schemeClr val="bg1"/>
                </a:solidFill>
              </a:rPr>
              <a:t>al. </a:t>
            </a:r>
            <a:r>
              <a:rPr lang="en-US" sz="1400" dirty="0" smtClean="0">
                <a:solidFill>
                  <a:schemeClr val="bg1"/>
                </a:solidFill>
              </a:rPr>
              <a:t>(2017, PASA)</a:t>
            </a:r>
            <a:endParaRPr lang="en-US" sz="1400" dirty="0">
              <a:solidFill>
                <a:schemeClr val="bg1"/>
              </a:solidFill>
            </a:endParaRPr>
          </a:p>
        </p:txBody>
      </p:sp>
    </p:spTree>
    <p:extLst>
      <p:ext uri="{BB962C8B-B14F-4D97-AF65-F5344CB8AC3E}">
        <p14:creationId xmlns:p14="http://schemas.microsoft.com/office/powerpoint/2010/main" val="1174745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33" y="694958"/>
            <a:ext cx="6420442" cy="5778069"/>
          </a:xfrm>
          <a:prstGeom prst="rect">
            <a:avLst/>
          </a:prstGeom>
        </p:spPr>
      </p:pic>
      <p:sp>
        <p:nvSpPr>
          <p:cNvPr id="14" name="Rectangle 13"/>
          <p:cNvSpPr/>
          <p:nvPr/>
        </p:nvSpPr>
        <p:spPr>
          <a:xfrm>
            <a:off x="6797789" y="1104446"/>
            <a:ext cx="2949765" cy="4418261"/>
          </a:xfrm>
          <a:prstGeom prst="rect">
            <a:avLst/>
          </a:prstGeom>
          <a:solidFill>
            <a:schemeClr val="accent6">
              <a:lumMod val="40000"/>
              <a:lumOff val="60000"/>
            </a:schemeClr>
          </a:solidFill>
        </p:spPr>
        <p:txBody>
          <a:bodyPr wrap="square">
            <a:spAutoFit/>
          </a:bodyPr>
          <a:lstStyle/>
          <a:p>
            <a:r>
              <a:rPr lang="en-GB" sz="2008" i="1" dirty="0"/>
              <a:t>The IR spectrum of MCG-3-34-64, a nearby active galaxy, rescaled to a luminosity of L=10</a:t>
            </a:r>
            <a:r>
              <a:rPr lang="en-GB" sz="2008" b="1" i="1" baseline="30000" dirty="0"/>
              <a:t>12 </a:t>
            </a:r>
            <a:r>
              <a:rPr lang="en-GB" sz="2008" i="1" dirty="0"/>
              <a:t>L</a:t>
            </a:r>
            <a:r>
              <a:rPr lang="en-GB" sz="2008" i="1" baseline="-25000" dirty="0">
                <a:sym typeface="Wingdings" charset="2"/>
              </a:rPr>
              <a:t></a:t>
            </a:r>
            <a:r>
              <a:rPr lang="en-GB" sz="2008" i="1" dirty="0"/>
              <a:t> at redshifts z from 1 to 4. At z=3, the ”main sequence luminosity" L*=10</a:t>
            </a:r>
            <a:r>
              <a:rPr lang="en-GB" sz="2008" b="1" i="1" baseline="30000" dirty="0"/>
              <a:t>12 </a:t>
            </a:r>
            <a:r>
              <a:rPr lang="en-GB" sz="2008" i="1" dirty="0"/>
              <a:t>L</a:t>
            </a:r>
            <a:r>
              <a:rPr lang="en-GB" sz="2008" i="1" baseline="-25000" dirty="0">
                <a:sym typeface="Wingdings" charset="2"/>
              </a:rPr>
              <a:t></a:t>
            </a:r>
            <a:r>
              <a:rPr lang="en-GB" sz="2008" i="1" dirty="0"/>
              <a:t>, implying that we will map the "bulk" of the galaxy population up to this redshift. The SAFARI and SMI sensitivities (in medium and low resolution) are shown.</a:t>
            </a:r>
            <a:endParaRPr lang="en-US" sz="2008" dirty="0"/>
          </a:p>
        </p:txBody>
      </p:sp>
      <p:sp>
        <p:nvSpPr>
          <p:cNvPr id="15" name="TextBox 14"/>
          <p:cNvSpPr txBox="1"/>
          <p:nvPr/>
        </p:nvSpPr>
        <p:spPr>
          <a:xfrm>
            <a:off x="50995" y="146637"/>
            <a:ext cx="9803863" cy="525232"/>
          </a:xfrm>
          <a:prstGeom prst="rect">
            <a:avLst/>
          </a:prstGeom>
          <a:solidFill>
            <a:srgbClr val="FFC000"/>
          </a:solidFill>
        </p:spPr>
        <p:txBody>
          <a:bodyPr wrap="square" rtlCol="0">
            <a:spAutoFit/>
          </a:bodyPr>
          <a:lstStyle/>
          <a:p>
            <a:r>
              <a:rPr lang="en-US" sz="2811" dirty="0"/>
              <a:t>Line detectability with the SPICA spectrometers SAFARI &amp; SMI</a:t>
            </a:r>
          </a:p>
        </p:txBody>
      </p:sp>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sp>
        <p:nvSpPr>
          <p:cNvPr id="8" name="Rectangle 7"/>
          <p:cNvSpPr/>
          <p:nvPr/>
        </p:nvSpPr>
        <p:spPr>
          <a:xfrm>
            <a:off x="6679552" y="5786007"/>
            <a:ext cx="3264548" cy="338554"/>
          </a:xfrm>
          <a:prstGeom prst="rect">
            <a:avLst/>
          </a:prstGeom>
          <a:solidFill>
            <a:schemeClr val="accent5"/>
          </a:solidFill>
        </p:spPr>
        <p:txBody>
          <a:bodyPr wrap="none">
            <a:spAutoFit/>
          </a:bodyPr>
          <a:lstStyle/>
          <a:p>
            <a:r>
              <a:rPr lang="en-US" sz="1600" dirty="0">
                <a:solidFill>
                  <a:schemeClr val="bg1"/>
                </a:solidFill>
              </a:rPr>
              <a:t>White paper by </a:t>
            </a:r>
            <a:r>
              <a:rPr lang="en-US" sz="1600" dirty="0" smtClean="0">
                <a:solidFill>
                  <a:schemeClr val="bg1"/>
                </a:solidFill>
              </a:rPr>
              <a:t>LS et </a:t>
            </a:r>
            <a:r>
              <a:rPr lang="en-US" sz="1600" dirty="0">
                <a:solidFill>
                  <a:schemeClr val="bg1"/>
                </a:solidFill>
              </a:rPr>
              <a:t>al. </a:t>
            </a:r>
            <a:r>
              <a:rPr lang="en-US" sz="1600" dirty="0" smtClean="0">
                <a:solidFill>
                  <a:schemeClr val="bg1"/>
                </a:solidFill>
              </a:rPr>
              <a:t>(2017, PASA)</a:t>
            </a:r>
            <a:endParaRPr lang="en-US" sz="1600" dirty="0">
              <a:solidFill>
                <a:schemeClr val="bg1"/>
              </a:solidFill>
            </a:endParaRPr>
          </a:p>
        </p:txBody>
      </p:sp>
    </p:spTree>
    <p:extLst>
      <p:ext uri="{BB962C8B-B14F-4D97-AF65-F5344CB8AC3E}">
        <p14:creationId xmlns:p14="http://schemas.microsoft.com/office/powerpoint/2010/main" val="1630966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72050" y="609289"/>
            <a:ext cx="4972051" cy="5970711"/>
          </a:xfrm>
        </p:spPr>
      </p:pic>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9290"/>
            <a:ext cx="4972050" cy="5970711"/>
          </a:xfrm>
          <a:prstGeom prst="rect">
            <a:avLst/>
          </a:prstGeom>
          <a:solidFill>
            <a:schemeClr val="bg1"/>
          </a:solidFill>
        </p:spPr>
      </p:pic>
      <p:sp>
        <p:nvSpPr>
          <p:cNvPr id="7" name="TextBox 6"/>
          <p:cNvSpPr txBox="1"/>
          <p:nvPr/>
        </p:nvSpPr>
        <p:spPr>
          <a:xfrm>
            <a:off x="636105" y="2723744"/>
            <a:ext cx="1126433" cy="523220"/>
          </a:xfrm>
          <a:prstGeom prst="rect">
            <a:avLst/>
          </a:prstGeom>
          <a:noFill/>
        </p:spPr>
        <p:txBody>
          <a:bodyPr wrap="square" rtlCol="0">
            <a:spAutoFit/>
          </a:bodyPr>
          <a:lstStyle/>
          <a:p>
            <a:r>
              <a:rPr lang="en-US" sz="2800" b="1" smtClean="0">
                <a:solidFill>
                  <a:srgbClr val="00B0F0"/>
                </a:solidFill>
              </a:rPr>
              <a:t>AGNs</a:t>
            </a:r>
            <a:endParaRPr lang="en-US" sz="2800" b="1" dirty="0">
              <a:solidFill>
                <a:srgbClr val="00B0F0"/>
              </a:solidFill>
            </a:endParaRPr>
          </a:p>
        </p:txBody>
      </p:sp>
      <p:sp>
        <p:nvSpPr>
          <p:cNvPr id="8" name="TextBox 7"/>
          <p:cNvSpPr txBox="1"/>
          <p:nvPr/>
        </p:nvSpPr>
        <p:spPr>
          <a:xfrm>
            <a:off x="5608155" y="2723744"/>
            <a:ext cx="1786558" cy="523220"/>
          </a:xfrm>
          <a:prstGeom prst="rect">
            <a:avLst/>
          </a:prstGeom>
          <a:noFill/>
        </p:spPr>
        <p:txBody>
          <a:bodyPr wrap="square" rtlCol="0">
            <a:spAutoFit/>
          </a:bodyPr>
          <a:lstStyle/>
          <a:p>
            <a:r>
              <a:rPr lang="en-US" sz="2800" b="1" dirty="0" smtClean="0">
                <a:solidFill>
                  <a:srgbClr val="FF0000"/>
                </a:solidFill>
              </a:rPr>
              <a:t>Starbursts</a:t>
            </a:r>
            <a:endParaRPr lang="en-US" sz="2800" b="1" dirty="0">
              <a:solidFill>
                <a:srgbClr val="FF0000"/>
              </a:solidFill>
            </a:endParaRPr>
          </a:p>
        </p:txBody>
      </p:sp>
      <p:sp>
        <p:nvSpPr>
          <p:cNvPr id="9" name="TextBox 8"/>
          <p:cNvSpPr txBox="1"/>
          <p:nvPr/>
        </p:nvSpPr>
        <p:spPr>
          <a:xfrm>
            <a:off x="140237" y="0"/>
            <a:ext cx="9803863" cy="525232"/>
          </a:xfrm>
          <a:prstGeom prst="rect">
            <a:avLst/>
          </a:prstGeom>
          <a:solidFill>
            <a:srgbClr val="FFC000"/>
          </a:solidFill>
        </p:spPr>
        <p:txBody>
          <a:bodyPr wrap="square" rtlCol="0">
            <a:spAutoFit/>
          </a:bodyPr>
          <a:lstStyle/>
          <a:p>
            <a:r>
              <a:rPr lang="en-US" sz="2811" dirty="0"/>
              <a:t>Line detectability with the SPICA spectrometers SAFARI &amp; SMI</a:t>
            </a:r>
          </a:p>
        </p:txBody>
      </p:sp>
    </p:spTree>
    <p:extLst>
      <p:ext uri="{BB962C8B-B14F-4D97-AF65-F5344CB8AC3E}">
        <p14:creationId xmlns:p14="http://schemas.microsoft.com/office/powerpoint/2010/main" val="1060410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8" y="1050209"/>
            <a:ext cx="4320575" cy="37033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865" y="3009383"/>
            <a:ext cx="5390235" cy="3631556"/>
          </a:xfrm>
          <a:prstGeom prst="rect">
            <a:avLst/>
          </a:prstGeom>
        </p:spPr>
      </p:pic>
      <p:sp>
        <p:nvSpPr>
          <p:cNvPr id="6" name="TextBox 5"/>
          <p:cNvSpPr txBox="1"/>
          <p:nvPr/>
        </p:nvSpPr>
        <p:spPr>
          <a:xfrm>
            <a:off x="4403343" y="1050209"/>
            <a:ext cx="5390234" cy="1882823"/>
          </a:xfrm>
          <a:prstGeom prst="rect">
            <a:avLst/>
          </a:prstGeom>
          <a:solidFill>
            <a:schemeClr val="bg1"/>
          </a:solidFill>
        </p:spPr>
        <p:txBody>
          <a:bodyPr wrap="square" rtlCol="0">
            <a:spAutoFit/>
          </a:bodyPr>
          <a:lstStyle/>
          <a:p>
            <a:r>
              <a:rPr lang="pt-BR" sz="1939" dirty="0" err="1"/>
              <a:t>Models</a:t>
            </a:r>
            <a:r>
              <a:rPr lang="pt-BR" sz="1939" dirty="0"/>
              <a:t> for (2.2x[</a:t>
            </a:r>
            <a:r>
              <a:rPr lang="pt-BR" sz="1939" dirty="0" err="1"/>
              <a:t>Oiii</a:t>
            </a:r>
            <a:r>
              <a:rPr lang="pt-BR" sz="1939" dirty="0"/>
              <a:t>]88μm+[</a:t>
            </a:r>
            <a:r>
              <a:rPr lang="pt-BR" sz="1939" dirty="0" err="1"/>
              <a:t>Oiii</a:t>
            </a:r>
            <a:r>
              <a:rPr lang="pt-BR" sz="1939" dirty="0"/>
              <a:t>]52μm)/[N </a:t>
            </a:r>
            <a:r>
              <a:rPr lang="pt-BR" sz="1939" dirty="0" err="1"/>
              <a:t>iii</a:t>
            </a:r>
            <a:r>
              <a:rPr lang="pt-BR" sz="1939" dirty="0"/>
              <a:t>]57μm </a:t>
            </a:r>
          </a:p>
          <a:p>
            <a:r>
              <a:rPr lang="pt-BR" sz="1939" dirty="0"/>
              <a:t>as a </a:t>
            </a:r>
            <a:r>
              <a:rPr lang="pt-BR" sz="1939" dirty="0" err="1"/>
              <a:t>function</a:t>
            </a:r>
            <a:r>
              <a:rPr lang="pt-BR" sz="1939" dirty="0"/>
              <a:t> </a:t>
            </a:r>
            <a:r>
              <a:rPr lang="pt-BR" sz="1939" dirty="0" err="1"/>
              <a:t>of</a:t>
            </a:r>
            <a:r>
              <a:rPr lang="pt-BR" sz="1939" dirty="0"/>
              <a:t> </a:t>
            </a:r>
            <a:r>
              <a:rPr lang="pt-BR" sz="1939" dirty="0" err="1"/>
              <a:t>the</a:t>
            </a:r>
            <a:r>
              <a:rPr lang="pt-BR" sz="1939" dirty="0"/>
              <a:t> </a:t>
            </a:r>
            <a:r>
              <a:rPr lang="pt-BR" sz="1939" dirty="0" err="1"/>
              <a:t>gas-phase</a:t>
            </a:r>
            <a:r>
              <a:rPr lang="pt-BR" sz="1939" dirty="0"/>
              <a:t> </a:t>
            </a:r>
            <a:r>
              <a:rPr lang="pt-BR" sz="1939" dirty="0" err="1"/>
              <a:t>metallicity</a:t>
            </a:r>
            <a:r>
              <a:rPr lang="pt-BR" sz="1939" dirty="0"/>
              <a:t> (Nagao+2011).</a:t>
            </a:r>
            <a:r>
              <a:rPr lang="en-US" sz="1939" dirty="0"/>
              <a:t> For each metallicity bin, starburst models at given </a:t>
            </a:r>
            <a:r>
              <a:rPr lang="en-US" sz="1939" dirty="0" err="1"/>
              <a:t>ionisation</a:t>
            </a:r>
            <a:r>
              <a:rPr lang="en-US" sz="1939" dirty="0"/>
              <a:t> are indicated by a circle, AGN models with a square. Figure from Pereira- </a:t>
            </a:r>
            <a:r>
              <a:rPr lang="en-US" sz="1939" dirty="0" err="1"/>
              <a:t>Santaella</a:t>
            </a:r>
            <a:r>
              <a:rPr lang="en-US" sz="1939" dirty="0"/>
              <a:t> et al. (2017). </a:t>
            </a:r>
            <a:endParaRPr lang="en-US" sz="1939" b="1" dirty="0">
              <a:solidFill>
                <a:srgbClr val="C00000"/>
              </a:solidFill>
            </a:endParaRPr>
          </a:p>
        </p:txBody>
      </p:sp>
      <p:sp>
        <p:nvSpPr>
          <p:cNvPr id="7" name="TextBox 6"/>
          <p:cNvSpPr txBox="1"/>
          <p:nvPr/>
        </p:nvSpPr>
        <p:spPr>
          <a:xfrm>
            <a:off x="82768" y="4839244"/>
            <a:ext cx="4403342" cy="1983526"/>
          </a:xfrm>
          <a:prstGeom prst="rect">
            <a:avLst/>
          </a:prstGeom>
          <a:solidFill>
            <a:schemeClr val="bg1"/>
          </a:solidFill>
        </p:spPr>
        <p:txBody>
          <a:bodyPr wrap="square" rtlCol="0">
            <a:spAutoFit/>
          </a:bodyPr>
          <a:lstStyle/>
          <a:p>
            <a:r>
              <a:rPr lang="en-US" sz="1536" dirty="0"/>
              <a:t>([</a:t>
            </a:r>
            <a:r>
              <a:rPr lang="en-US" sz="1536" dirty="0" err="1"/>
              <a:t>Neii</a:t>
            </a:r>
            <a:r>
              <a:rPr lang="en-US" sz="1536" dirty="0"/>
              <a:t>]12.8μm+[Ne iii]15.6μm)/([S iii]18.7μm+ [S iv] 10.5μm) line ratio from Spitzer /IRS observations of starburst galaxies in the Local Universe vs. indirect gas-phase metallicity determined from strong optical lines (</a:t>
            </a:r>
            <a:r>
              <a:rPr lang="en-US" sz="1536" dirty="0" err="1"/>
              <a:t>Moustakas</a:t>
            </a:r>
            <a:r>
              <a:rPr lang="en-US" sz="1536" dirty="0"/>
              <a:t> et al. 2010; </a:t>
            </a:r>
            <a:r>
              <a:rPr lang="en-US" sz="1536" dirty="0" err="1"/>
              <a:t>Pilyugin</a:t>
            </a:r>
            <a:r>
              <a:rPr lang="en-US" sz="1536" dirty="0"/>
              <a:t> et al. 2014). Cloudy models including </a:t>
            </a:r>
            <a:r>
              <a:rPr lang="en-US" sz="1536" dirty="0" err="1"/>
              <a:t>sulphur</a:t>
            </a:r>
            <a:r>
              <a:rPr lang="en-US" sz="1536" dirty="0"/>
              <a:t> depletion above Z &gt; 1/5 Zo are in agreement with the observations (adapted from Fernandez-Ontiveros et al. 2016). </a:t>
            </a:r>
          </a:p>
        </p:txBody>
      </p:sp>
      <p:sp>
        <p:nvSpPr>
          <p:cNvPr id="8" name="TextBox 7"/>
          <p:cNvSpPr txBox="1"/>
          <p:nvPr/>
        </p:nvSpPr>
        <p:spPr>
          <a:xfrm>
            <a:off x="82768" y="107461"/>
            <a:ext cx="9578237" cy="759721"/>
          </a:xfrm>
          <a:prstGeom prst="rect">
            <a:avLst/>
          </a:prstGeom>
          <a:solidFill>
            <a:schemeClr val="bg1"/>
          </a:solidFill>
        </p:spPr>
        <p:txBody>
          <a:bodyPr wrap="square" rtlCol="0">
            <a:spAutoFit/>
          </a:bodyPr>
          <a:lstStyle/>
          <a:p>
            <a:r>
              <a:rPr lang="en-US" sz="2327" b="1" dirty="0">
                <a:solidFill>
                  <a:srgbClr val="FF0000"/>
                </a:solidFill>
              </a:rPr>
              <a:t>SPICA and the Chemical Evolution of Galaxies: The Rise of Metals and Dust </a:t>
            </a:r>
            <a:r>
              <a:rPr lang="en-US" sz="2008" dirty="0"/>
              <a:t>white paper by Juan Antonio Fernandez-Ontiveros et al. (</a:t>
            </a:r>
            <a:r>
              <a:rPr lang="en-US" sz="2008" dirty="0" smtClean="0"/>
              <a:t>2017, PASA)</a:t>
            </a:r>
            <a:endParaRPr lang="en-US" sz="2008" dirty="0"/>
          </a:p>
        </p:txBody>
      </p:sp>
      <p:sp>
        <p:nvSpPr>
          <p:cNvPr id="3" name="Footer Placeholder 2"/>
          <p:cNvSpPr>
            <a:spLocks noGrp="1"/>
          </p:cNvSpPr>
          <p:nvPr>
            <p:ph type="ftr" sz="quarter" idx="11"/>
          </p:nvPr>
        </p:nvSpPr>
        <p:spPr/>
        <p:txBody>
          <a:bodyPr/>
          <a:lstStyle/>
          <a:p>
            <a:r>
              <a:rPr lang="en-US" smtClean="0"/>
              <a:t>Luigi Spinoglio - SST Meeting#1, ESTEC, 3/10/2018</a:t>
            </a:r>
            <a:endParaRPr lang="en-US"/>
          </a:p>
        </p:txBody>
      </p:sp>
    </p:spTree>
    <p:extLst>
      <p:ext uri="{BB962C8B-B14F-4D97-AF65-F5344CB8AC3E}">
        <p14:creationId xmlns:p14="http://schemas.microsoft.com/office/powerpoint/2010/main" val="214767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944100" cy="569387"/>
          </a:xfrm>
          <a:prstGeom prst="rect">
            <a:avLst/>
          </a:prstGeom>
          <a:solidFill>
            <a:srgbClr val="FFC000"/>
          </a:solidFill>
        </p:spPr>
        <p:txBody>
          <a:bodyPr wrap="square" rtlCol="0">
            <a:spAutoFit/>
          </a:bodyPr>
          <a:lstStyle/>
          <a:p>
            <a:r>
              <a:rPr lang="en-US" sz="3100" dirty="0"/>
              <a:t>Probing the High-Redshift Universe with SPICA </a:t>
            </a:r>
            <a:r>
              <a:rPr lang="en-US" sz="3100" dirty="0" smtClean="0"/>
              <a:t>spectroscopy</a:t>
            </a:r>
            <a:endParaRPr lang="en-US" sz="3100" dirty="0"/>
          </a:p>
        </p:txBody>
      </p:sp>
      <p:sp>
        <p:nvSpPr>
          <p:cNvPr id="2" name="TextBox 1"/>
          <p:cNvSpPr txBox="1"/>
          <p:nvPr/>
        </p:nvSpPr>
        <p:spPr>
          <a:xfrm>
            <a:off x="49098" y="722783"/>
            <a:ext cx="9845905" cy="1204689"/>
          </a:xfrm>
          <a:prstGeom prst="rect">
            <a:avLst/>
          </a:prstGeom>
          <a:solidFill>
            <a:schemeClr val="accent6">
              <a:lumMod val="40000"/>
              <a:lumOff val="60000"/>
            </a:schemeClr>
          </a:solidFill>
        </p:spPr>
        <p:txBody>
          <a:bodyPr wrap="square" rtlCol="0">
            <a:spAutoFit/>
          </a:bodyPr>
          <a:lstStyle/>
          <a:p>
            <a:r>
              <a:rPr lang="en-US" sz="1807" dirty="0"/>
              <a:t>SAFARI will collect rest-frame mid-IR spectra up to </a:t>
            </a:r>
            <a:r>
              <a:rPr lang="en-US" sz="1807" i="1" dirty="0"/>
              <a:t>z</a:t>
            </a:r>
            <a:r>
              <a:rPr lang="en-US" sz="1807" dirty="0"/>
              <a:t>~10 for sufficiently luminous galaxies </a:t>
            </a:r>
            <a:r>
              <a:rPr lang="en-US" sz="1807"/>
              <a:t>(</a:t>
            </a:r>
            <a:r>
              <a:rPr lang="en-US" sz="1807" smtClean="0"/>
              <a:t>L</a:t>
            </a:r>
            <a:r>
              <a:rPr lang="en-US" sz="1807" baseline="-25000" smtClean="0"/>
              <a:t>IR</a:t>
            </a:r>
            <a:r>
              <a:rPr lang="en-US" sz="1807" smtClean="0"/>
              <a:t>&gt;2x10</a:t>
            </a:r>
            <a:r>
              <a:rPr lang="en-US" sz="1807" baseline="30000" smtClean="0"/>
              <a:t>13</a:t>
            </a:r>
            <a:r>
              <a:rPr lang="en-US" sz="1807" smtClean="0"/>
              <a:t>L</a:t>
            </a:r>
            <a:r>
              <a:rPr lang="en-GB" sz="1807" baseline="-25000" dirty="0">
                <a:sym typeface="Wingdings" charset="2"/>
              </a:rPr>
              <a:t></a:t>
            </a:r>
            <a:r>
              <a:rPr lang="en-US" sz="1807" dirty="0"/>
              <a:t>). </a:t>
            </a:r>
          </a:p>
          <a:p>
            <a:r>
              <a:rPr lang="en-US" sz="1807" dirty="0"/>
              <a:t>These galaxies, mostly gravitationally lensed, are being discovered at </a:t>
            </a:r>
            <a:r>
              <a:rPr lang="en-US" sz="1807" i="1" dirty="0"/>
              <a:t>z</a:t>
            </a:r>
            <a:r>
              <a:rPr lang="en-US" sz="1807" dirty="0"/>
              <a:t>&gt;5, (e.g. Combes et al. 2012; </a:t>
            </a:r>
            <a:r>
              <a:rPr lang="en-US" sz="1807" dirty="0" err="1"/>
              <a:t>Riechers</a:t>
            </a:r>
            <a:r>
              <a:rPr lang="en-US" sz="1807" dirty="0"/>
              <a:t> et al. 2013). </a:t>
            </a:r>
            <a:r>
              <a:rPr lang="en-US" sz="1807" dirty="0" smtClean="0"/>
              <a:t>SPICA </a:t>
            </a:r>
            <a:r>
              <a:rPr lang="en-US" sz="1807" dirty="0"/>
              <a:t>will offer the first opportunity to study the rest-frame mid-IR spectra of galaxies at </a:t>
            </a:r>
            <a:r>
              <a:rPr lang="en-US" sz="1807" i="1" dirty="0"/>
              <a:t>z</a:t>
            </a:r>
            <a:r>
              <a:rPr lang="en-US" sz="1807" dirty="0"/>
              <a:t>&gt;4-5 and up to </a:t>
            </a:r>
            <a:r>
              <a:rPr lang="en-US" sz="1807" i="1" dirty="0"/>
              <a:t>z</a:t>
            </a:r>
            <a:r>
              <a:rPr lang="en-US" sz="1807" dirty="0"/>
              <a:t>~10 in significant numbers.</a:t>
            </a:r>
          </a:p>
        </p:txBody>
      </p:sp>
      <p:sp>
        <p:nvSpPr>
          <p:cNvPr id="9" name="Rectangle 8"/>
          <p:cNvSpPr/>
          <p:nvPr/>
        </p:nvSpPr>
        <p:spPr>
          <a:xfrm>
            <a:off x="4513519" y="6524124"/>
            <a:ext cx="5406032" cy="370422"/>
          </a:xfrm>
          <a:prstGeom prst="rect">
            <a:avLst/>
          </a:prstGeom>
          <a:solidFill>
            <a:schemeClr val="accent5"/>
          </a:solidFill>
        </p:spPr>
        <p:txBody>
          <a:bodyPr wrap="none">
            <a:spAutoFit/>
          </a:bodyPr>
          <a:lstStyle/>
          <a:p>
            <a:r>
              <a:rPr lang="en-US" sz="1807" dirty="0">
                <a:solidFill>
                  <a:schemeClr val="bg1"/>
                </a:solidFill>
              </a:rPr>
              <a:t>White paper by Eiichi </a:t>
            </a:r>
            <a:r>
              <a:rPr lang="en-US" sz="1807" dirty="0" err="1">
                <a:solidFill>
                  <a:schemeClr val="bg1"/>
                </a:solidFill>
              </a:rPr>
              <a:t>Egami</a:t>
            </a:r>
            <a:r>
              <a:rPr lang="en-US" sz="1807" dirty="0">
                <a:solidFill>
                  <a:schemeClr val="bg1"/>
                </a:solidFill>
              </a:rPr>
              <a:t> et al. (</a:t>
            </a:r>
            <a:r>
              <a:rPr lang="en-US" sz="1807" dirty="0" smtClean="0">
                <a:solidFill>
                  <a:schemeClr val="bg1"/>
                </a:solidFill>
              </a:rPr>
              <a:t>2018, PASA, in press)</a:t>
            </a:r>
            <a:endParaRPr lang="en-US" sz="1807" dirty="0">
              <a:solidFill>
                <a:schemeClr val="bg1"/>
              </a:solidFill>
            </a:endParaRPr>
          </a:p>
        </p:txBody>
      </p:sp>
      <p:sp>
        <p:nvSpPr>
          <p:cNvPr id="3" name="Footer Placeholder 2"/>
          <p:cNvSpPr>
            <a:spLocks noGrp="1"/>
          </p:cNvSpPr>
          <p:nvPr>
            <p:ph type="ftr" sz="quarter" idx="11"/>
          </p:nvPr>
        </p:nvSpPr>
        <p:spPr/>
        <p:txBody>
          <a:bodyPr/>
          <a:lstStyle/>
          <a:p>
            <a:r>
              <a:rPr lang="en-US" smtClean="0"/>
              <a:t>Luigi Spinoglio - SST Meeting#1, ESTEC, 3/10/2018</a:t>
            </a:r>
            <a:endParaRPr lang="en-US"/>
          </a:p>
        </p:txBody>
      </p:sp>
      <p:pic>
        <p:nvPicPr>
          <p:cNvPr id="8"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3" b="34768"/>
          <a:stretch/>
        </p:blipFill>
        <p:spPr>
          <a:xfrm>
            <a:off x="24548" y="1942369"/>
            <a:ext cx="9895003" cy="3780000"/>
          </a:xfrm>
        </p:spPr>
      </p:pic>
      <p:sp>
        <p:nvSpPr>
          <p:cNvPr id="10" name="Rectangle 9"/>
          <p:cNvSpPr/>
          <p:nvPr/>
        </p:nvSpPr>
        <p:spPr>
          <a:xfrm>
            <a:off x="24549" y="5674960"/>
            <a:ext cx="9919551" cy="833690"/>
          </a:xfrm>
          <a:prstGeom prst="rect">
            <a:avLst/>
          </a:prstGeom>
          <a:solidFill>
            <a:schemeClr val="accent6">
              <a:lumMod val="40000"/>
              <a:lumOff val="60000"/>
            </a:schemeClr>
          </a:solidFill>
        </p:spPr>
        <p:txBody>
          <a:bodyPr wrap="square">
            <a:spAutoFit/>
          </a:bodyPr>
          <a:lstStyle/>
          <a:p>
            <a:pPr algn="just">
              <a:spcAft>
                <a:spcPts val="402"/>
              </a:spcAft>
            </a:pPr>
            <a:r>
              <a:rPr lang="en-GB" sz="1606" i="1" spc="10" dirty="0">
                <a:latin typeface="Arial" charset="0"/>
                <a:ea typeface="ＭＳ 明朝" charset="-128"/>
              </a:rPr>
              <a:t>Simulated SAFARI </a:t>
            </a:r>
            <a:r>
              <a:rPr lang="en-GB" sz="1606" i="1" spc="10" dirty="0" smtClean="0">
                <a:latin typeface="Arial" charset="0"/>
                <a:ea typeface="ＭＳ 明朝" charset="-128"/>
              </a:rPr>
              <a:t>spectra of HLSJ0918 and HFLS3 </a:t>
            </a:r>
            <a:r>
              <a:rPr lang="en-GB" sz="1606" i="1" spc="10" dirty="0">
                <a:latin typeface="Arial" charset="0"/>
                <a:ea typeface="ＭＳ 明朝" charset="-128"/>
              </a:rPr>
              <a:t>produced with the </a:t>
            </a:r>
            <a:r>
              <a:rPr lang="en-GB" sz="1606" i="1" spc="10" dirty="0" smtClean="0">
                <a:latin typeface="Arial" charset="0"/>
                <a:ea typeface="ＭＳ 明朝" charset="-128"/>
              </a:rPr>
              <a:t>L</a:t>
            </a:r>
            <a:r>
              <a:rPr lang="en-GB" sz="1606" i="1" spc="10" baseline="-25000" dirty="0" smtClean="0">
                <a:latin typeface="Arial" charset="0"/>
                <a:ea typeface="ＭＳ 明朝" charset="-128"/>
              </a:rPr>
              <a:t>IR</a:t>
            </a:r>
            <a:r>
              <a:rPr lang="en-GB" sz="1606" i="1" spc="10" dirty="0" smtClean="0">
                <a:latin typeface="Arial" charset="0"/>
                <a:ea typeface="ＭＳ 明朝" charset="-128"/>
              </a:rPr>
              <a:t>~10</a:t>
            </a:r>
            <a:r>
              <a:rPr lang="en-GB" sz="1606" i="1" spc="10" baseline="30000" dirty="0" smtClean="0">
                <a:latin typeface="Arial" charset="0"/>
                <a:ea typeface="ＭＳ 明朝" charset="-128"/>
              </a:rPr>
              <a:t>12 </a:t>
            </a:r>
            <a:r>
              <a:rPr lang="en-GB" sz="1606" i="1" spc="10" dirty="0">
                <a:latin typeface="Arial" charset="0"/>
                <a:ea typeface="ＭＳ 明朝" charset="-128"/>
              </a:rPr>
              <a:t>L</a:t>
            </a:r>
            <a:r>
              <a:rPr lang="en-GB" sz="1606" i="1" spc="10" baseline="-25000" dirty="0">
                <a:latin typeface="Arial" charset="0"/>
                <a:ea typeface="ＭＳ 明朝" charset="-128"/>
                <a:sym typeface="Wingdings" charset="2"/>
              </a:rPr>
              <a:t></a:t>
            </a:r>
            <a:r>
              <a:rPr lang="en-GB" sz="1606" i="1" spc="10" baseline="-25000" dirty="0">
                <a:latin typeface="Arial" charset="0"/>
                <a:ea typeface="ＭＳ 明朝" charset="-128"/>
              </a:rPr>
              <a:t> </a:t>
            </a:r>
            <a:r>
              <a:rPr lang="en-GB" sz="1606" i="1" spc="10" dirty="0" smtClean="0">
                <a:latin typeface="Arial" charset="0"/>
                <a:ea typeface="ＭＳ 明朝" charset="-128"/>
              </a:rPr>
              <a:t>galaxy </a:t>
            </a:r>
            <a:r>
              <a:rPr lang="en-GB" sz="1606" i="1" spc="10" dirty="0">
                <a:latin typeface="Arial" charset="0"/>
                <a:ea typeface="ＭＳ 明朝" charset="-128"/>
              </a:rPr>
              <a:t>spectral template (</a:t>
            </a:r>
            <a:r>
              <a:rPr lang="en-GB" sz="1606" i="1" spc="10" dirty="0" err="1">
                <a:latin typeface="Arial" charset="0"/>
                <a:ea typeface="ＭＳ 明朝" charset="-128"/>
              </a:rPr>
              <a:t>Rieke</a:t>
            </a:r>
            <a:r>
              <a:rPr lang="en-GB" sz="1606" i="1" spc="10" dirty="0">
                <a:latin typeface="Arial" charset="0"/>
                <a:ea typeface="ＭＳ 明朝" charset="-128"/>
              </a:rPr>
              <a:t> et al. 2009</a:t>
            </a:r>
            <a:r>
              <a:rPr lang="en-GB" sz="1606" i="1" spc="10" dirty="0" smtClean="0">
                <a:latin typeface="Arial" charset="0"/>
                <a:ea typeface="ＭＳ 明朝" charset="-128"/>
              </a:rPr>
              <a:t>), </a:t>
            </a:r>
            <a:r>
              <a:rPr lang="en-GB" sz="1606" i="1" spc="10" dirty="0">
                <a:latin typeface="Arial" charset="0"/>
                <a:ea typeface="ＭＳ 明朝" charset="-128"/>
              </a:rPr>
              <a:t>scaled to </a:t>
            </a:r>
            <a:r>
              <a:rPr lang="en-GB" sz="1606" i="1" spc="10" dirty="0" smtClean="0">
                <a:latin typeface="Arial" charset="0"/>
                <a:ea typeface="ＭＳ 明朝" charset="-128"/>
              </a:rPr>
              <a:t>µL</a:t>
            </a:r>
            <a:r>
              <a:rPr lang="en-GB" sz="1606" i="1" spc="10" baseline="-25000" dirty="0" smtClean="0">
                <a:latin typeface="Arial" charset="0"/>
                <a:ea typeface="ＭＳ 明朝" charset="-128"/>
              </a:rPr>
              <a:t>IR</a:t>
            </a:r>
            <a:r>
              <a:rPr lang="en-GB" sz="1606" i="1" spc="10" dirty="0" smtClean="0">
                <a:latin typeface="Arial" charset="0"/>
                <a:ea typeface="ＭＳ 明朝" charset="-128"/>
              </a:rPr>
              <a:t>=16 and 4x10</a:t>
            </a:r>
            <a:r>
              <a:rPr lang="en-GB" sz="1606" i="1" spc="10" baseline="30000" dirty="0" smtClean="0">
                <a:latin typeface="Arial" charset="0"/>
                <a:ea typeface="ＭＳ 明朝" charset="-128"/>
              </a:rPr>
              <a:t>13</a:t>
            </a:r>
            <a:r>
              <a:rPr lang="en-GB" sz="1606" i="1" spc="10" dirty="0" smtClean="0">
                <a:latin typeface="Arial" charset="0"/>
                <a:ea typeface="ＭＳ 明朝" charset="-128"/>
              </a:rPr>
              <a:t> </a:t>
            </a:r>
            <a:r>
              <a:rPr lang="en-GB" sz="1606" i="1" spc="10" dirty="0">
                <a:latin typeface="Arial" charset="0"/>
                <a:ea typeface="ＭＳ 明朝" charset="-128"/>
              </a:rPr>
              <a:t>L</a:t>
            </a:r>
            <a:r>
              <a:rPr lang="en-GB" sz="1606" i="1" spc="10" baseline="-25000" dirty="0" smtClean="0">
                <a:latin typeface="Arial" charset="0"/>
                <a:ea typeface="ＭＳ 明朝" charset="-128"/>
                <a:sym typeface="Wingdings" charset="2"/>
              </a:rPr>
              <a:t></a:t>
            </a:r>
            <a:r>
              <a:rPr lang="en-GB" sz="1606" i="1" spc="10" dirty="0" smtClean="0">
                <a:latin typeface="Arial" charset="0"/>
                <a:ea typeface="ＭＳ 明朝" charset="-128"/>
              </a:rPr>
              <a:t>, respectively. These are both gravitationally lensed by factors of 9 and 2, respectively.</a:t>
            </a:r>
            <a:endParaRPr lang="en-US" sz="2008" spc="10" dirty="0">
              <a:latin typeface="Arial" charset="0"/>
              <a:ea typeface="ＭＳ 明朝" charset="-128"/>
            </a:endParaRPr>
          </a:p>
        </p:txBody>
      </p:sp>
    </p:spTree>
    <p:extLst>
      <p:ext uri="{BB962C8B-B14F-4D97-AF65-F5344CB8AC3E}">
        <p14:creationId xmlns:p14="http://schemas.microsoft.com/office/powerpoint/2010/main" val="16388886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797" y="714376"/>
            <a:ext cx="4843463" cy="5865626"/>
          </a:xfrm>
          <a:prstGeom prst="rect">
            <a:avLst/>
          </a:prstGeom>
          <a:solidFill>
            <a:schemeClr val="tx1"/>
          </a:solidFill>
        </p:spPr>
        <p:txBody>
          <a:bodyPr wrap="square" rtlCol="0">
            <a:spAutoFit/>
          </a:bodyPr>
          <a:lstStyle/>
          <a:p>
            <a:endParaRPr lang="en-US"/>
          </a:p>
        </p:txBody>
      </p:sp>
      <p:sp>
        <p:nvSpPr>
          <p:cNvPr id="2" name="Title 1"/>
          <p:cNvSpPr>
            <a:spLocks noGrp="1"/>
          </p:cNvSpPr>
          <p:nvPr>
            <p:ph type="title"/>
          </p:nvPr>
        </p:nvSpPr>
        <p:spPr>
          <a:xfrm>
            <a:off x="0" y="73851"/>
            <a:ext cx="9944099" cy="497649"/>
          </a:xfrm>
          <a:solidFill>
            <a:schemeClr val="bg1">
              <a:alpha val="27000"/>
            </a:schemeClr>
          </a:solidFill>
        </p:spPr>
        <p:txBody>
          <a:bodyPr>
            <a:noAutofit/>
          </a:bodyPr>
          <a:lstStyle/>
          <a:p>
            <a:pPr algn="ctr"/>
            <a:r>
              <a:rPr lang="en-US" sz="2400" b="1" dirty="0" smtClean="0">
                <a:solidFill>
                  <a:srgbClr val="FFFF00"/>
                </a:solidFill>
                <a:latin typeface="+mn-lt"/>
                <a:ea typeface="Abadi MT Condensed Extra Bold" charset="0"/>
                <a:cs typeface="Abadi MT Condensed Extra Bold" charset="0"/>
              </a:rPr>
              <a:t>How science requirements give the needed sensitivity for spectroscopy</a:t>
            </a:r>
            <a:endParaRPr lang="en-US" sz="2400" b="1" dirty="0">
              <a:solidFill>
                <a:srgbClr val="FFFF00"/>
              </a:solidFill>
              <a:latin typeface="+mn-lt"/>
              <a:ea typeface="Abadi MT Condensed Extra Bold" charset="0"/>
              <a:cs typeface="Abadi MT Condensed Extra Bold"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81762932"/>
              </p:ext>
            </p:extLst>
          </p:nvPr>
        </p:nvGraphicFramePr>
        <p:xfrm>
          <a:off x="35797" y="947713"/>
          <a:ext cx="4007567" cy="1891662"/>
        </p:xfrm>
        <a:graphic>
          <a:graphicData uri="http://schemas.openxmlformats.org/drawingml/2006/table">
            <a:tbl>
              <a:tblPr firstRow="1" firstCol="1" bandRow="1">
                <a:tableStyleId>{5C22544A-7EE6-4342-B048-85BDC9FD1C3A}</a:tableStyleId>
              </a:tblPr>
              <a:tblGrid>
                <a:gridCol w="735729"/>
                <a:gridCol w="1085850"/>
                <a:gridCol w="1100138"/>
                <a:gridCol w="1085850"/>
              </a:tblGrid>
              <a:tr h="472914">
                <a:tc>
                  <a:txBody>
                    <a:bodyPr/>
                    <a:lstStyle/>
                    <a:p>
                      <a:pPr algn="ctr">
                        <a:spcAft>
                          <a:spcPts val="0"/>
                        </a:spcAft>
                      </a:pPr>
                      <a:r>
                        <a:rPr lang="en-US" sz="1400" dirty="0">
                          <a:effectLst/>
                        </a:rPr>
                        <a:t>Log(L)</a:t>
                      </a:r>
                      <a:endParaRPr lang="en-US" sz="2400" dirty="0">
                        <a:effectLst/>
                      </a:endParaRPr>
                    </a:p>
                    <a:p>
                      <a:pPr algn="ctr">
                        <a:spcAft>
                          <a:spcPts val="0"/>
                        </a:spcAft>
                      </a:pPr>
                      <a:r>
                        <a:rPr lang="en-US" sz="1400" dirty="0">
                          <a:effectLst/>
                        </a:rPr>
                        <a:t>(Lo)</a:t>
                      </a:r>
                      <a:endParaRPr lang="en-US" sz="24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F_o4</a:t>
                      </a:r>
                      <a:endParaRPr lang="en-US" sz="2400" dirty="0">
                        <a:effectLst/>
                      </a:endParaRPr>
                    </a:p>
                    <a:p>
                      <a:pPr algn="ctr">
                        <a:spcAft>
                          <a:spcPts val="0"/>
                        </a:spcAft>
                      </a:pPr>
                      <a:r>
                        <a:rPr lang="en-US" sz="1400" dirty="0">
                          <a:effectLst/>
                        </a:rPr>
                        <a:t>(W/m2)</a:t>
                      </a:r>
                      <a:endParaRPr lang="en-US" sz="24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F_ne2</a:t>
                      </a:r>
                      <a:endParaRPr lang="en-US" sz="2400" dirty="0">
                        <a:effectLst/>
                      </a:endParaRPr>
                    </a:p>
                    <a:p>
                      <a:pPr algn="ctr">
                        <a:spcAft>
                          <a:spcPts val="0"/>
                        </a:spcAft>
                      </a:pPr>
                      <a:r>
                        <a:rPr lang="en-US" sz="1400" dirty="0">
                          <a:effectLst/>
                        </a:rPr>
                        <a:t>(W/m2)</a:t>
                      </a:r>
                      <a:endParaRPr lang="en-US" sz="24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F_ne5    </a:t>
                      </a:r>
                      <a:endParaRPr lang="en-US" sz="1400" dirty="0" smtClean="0">
                        <a:effectLst/>
                      </a:endParaRPr>
                    </a:p>
                    <a:p>
                      <a:pPr algn="ctr">
                        <a:spcAft>
                          <a:spcPts val="0"/>
                        </a:spcAft>
                      </a:pPr>
                      <a:r>
                        <a:rPr lang="en-US" sz="1400" dirty="0" smtClean="0">
                          <a:effectLst/>
                        </a:rPr>
                        <a:t>(</a:t>
                      </a:r>
                      <a:r>
                        <a:rPr lang="en-US" sz="1400" dirty="0">
                          <a:effectLst/>
                        </a:rPr>
                        <a:t>W/m2)</a:t>
                      </a:r>
                      <a:endParaRPr lang="en-US" sz="2400" dirty="0">
                        <a:effectLst/>
                        <a:latin typeface="Cambria" charset="0"/>
                        <a:ea typeface="ＭＳ 明朝" charset="-128"/>
                        <a:cs typeface="Times New Roman" charset="0"/>
                      </a:endParaRPr>
                    </a:p>
                  </a:txBody>
                  <a:tcPr marL="68580" marR="68580" marT="0" marB="0"/>
                </a:tc>
              </a:tr>
              <a:tr h="236458">
                <a:tc>
                  <a:txBody>
                    <a:bodyPr/>
                    <a:lstStyle/>
                    <a:p>
                      <a:pPr algn="just">
                        <a:spcAft>
                          <a:spcPts val="0"/>
                        </a:spcAft>
                      </a:pPr>
                      <a:r>
                        <a:rPr lang="en-US" sz="1400">
                          <a:effectLst/>
                          <a:highlight>
                            <a:srgbClr val="00FFFF"/>
                          </a:highlight>
                        </a:rPr>
                        <a:t>11.00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highlight>
                            <a:srgbClr val="00FFFF"/>
                          </a:highlight>
                        </a:rPr>
                        <a:t>3.498e-20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highlight>
                            <a:srgbClr val="00FFFF"/>
                          </a:highlight>
                        </a:rPr>
                        <a:t>  3.406e-20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highlight>
                            <a:srgbClr val="00FFFF"/>
                          </a:highlight>
                        </a:rPr>
                        <a:t>  1.212e-20 </a:t>
                      </a:r>
                      <a:endParaRPr lang="en-US" sz="2400" dirty="0">
                        <a:effectLst/>
                        <a:latin typeface="Cambria" charset="0"/>
                        <a:ea typeface="ＭＳ 明朝" charset="-128"/>
                        <a:cs typeface="Times New Roman" charset="0"/>
                      </a:endParaRPr>
                    </a:p>
                  </a:txBody>
                  <a:tcPr marL="68580" marR="68580" marT="0" marB="0"/>
                </a:tc>
              </a:tr>
              <a:tr h="236458">
                <a:tc>
                  <a:txBody>
                    <a:bodyPr/>
                    <a:lstStyle/>
                    <a:p>
                      <a:pPr algn="just">
                        <a:spcAft>
                          <a:spcPts val="0"/>
                        </a:spcAft>
                      </a:pPr>
                      <a:r>
                        <a:rPr lang="en-US" sz="1400">
                          <a:effectLst/>
                        </a:rPr>
                        <a:t>11.50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9.649e-20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1.315e-19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3.742e-20  </a:t>
                      </a:r>
                      <a:endParaRPr lang="en-US" sz="2400" dirty="0">
                        <a:effectLst/>
                        <a:latin typeface="Cambria" charset="0"/>
                        <a:ea typeface="ＭＳ 明朝" charset="-128"/>
                        <a:cs typeface="Times New Roman" charset="0"/>
                      </a:endParaRPr>
                    </a:p>
                  </a:txBody>
                  <a:tcPr marL="68580" marR="68580" marT="0" marB="0"/>
                </a:tc>
              </a:tr>
              <a:tr h="236458">
                <a:tc>
                  <a:txBody>
                    <a:bodyPr/>
                    <a:lstStyle/>
                    <a:p>
                      <a:pPr algn="just">
                        <a:spcAft>
                          <a:spcPts val="0"/>
                        </a:spcAft>
                      </a:pPr>
                      <a:r>
                        <a:rPr lang="en-US" sz="1400">
                          <a:effectLst/>
                        </a:rPr>
                        <a:t>12.00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2.662e-19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5.077e-19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1.155e-19  </a:t>
                      </a:r>
                      <a:endParaRPr lang="en-US" sz="2400" dirty="0">
                        <a:effectLst/>
                        <a:latin typeface="Cambria" charset="0"/>
                        <a:ea typeface="ＭＳ 明朝" charset="-128"/>
                        <a:cs typeface="Times New Roman" charset="0"/>
                      </a:endParaRPr>
                    </a:p>
                  </a:txBody>
                  <a:tcPr marL="68580" marR="68580" marT="0" marB="0"/>
                </a:tc>
              </a:tr>
              <a:tr h="236458">
                <a:tc>
                  <a:txBody>
                    <a:bodyPr/>
                    <a:lstStyle/>
                    <a:p>
                      <a:pPr algn="just">
                        <a:spcAft>
                          <a:spcPts val="0"/>
                        </a:spcAft>
                      </a:pPr>
                      <a:r>
                        <a:rPr lang="en-US" sz="1400">
                          <a:effectLst/>
                        </a:rPr>
                        <a:t>12.50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7.343e-19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1.960e-18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3.567e-19  </a:t>
                      </a:r>
                      <a:endParaRPr lang="en-US" sz="2400" dirty="0">
                        <a:effectLst/>
                        <a:latin typeface="Cambria" charset="0"/>
                        <a:ea typeface="ＭＳ 明朝" charset="-128"/>
                        <a:cs typeface="Times New Roman" charset="0"/>
                      </a:endParaRPr>
                    </a:p>
                  </a:txBody>
                  <a:tcPr marL="68580" marR="68580" marT="0" marB="0"/>
                </a:tc>
              </a:tr>
              <a:tr h="236458">
                <a:tc>
                  <a:txBody>
                    <a:bodyPr/>
                    <a:lstStyle/>
                    <a:p>
                      <a:pPr algn="just">
                        <a:spcAft>
                          <a:spcPts val="0"/>
                        </a:spcAft>
                      </a:pPr>
                      <a:r>
                        <a:rPr lang="en-US" sz="1400">
                          <a:effectLst/>
                        </a:rPr>
                        <a:t>13.00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2.026e-18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7.567e-18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1.101e-18  </a:t>
                      </a:r>
                      <a:endParaRPr lang="en-US" sz="2400" dirty="0">
                        <a:effectLst/>
                        <a:latin typeface="Cambria" charset="0"/>
                        <a:ea typeface="ＭＳ 明朝" charset="-128"/>
                        <a:cs typeface="Times New Roman" charset="0"/>
                      </a:endParaRPr>
                    </a:p>
                  </a:txBody>
                  <a:tcPr marL="68580" marR="68580" marT="0" marB="0"/>
                </a:tc>
              </a:tr>
              <a:tr h="236458">
                <a:tc>
                  <a:txBody>
                    <a:bodyPr/>
                    <a:lstStyle/>
                    <a:p>
                      <a:pPr algn="just">
                        <a:spcAft>
                          <a:spcPts val="0"/>
                        </a:spcAft>
                      </a:pPr>
                      <a:r>
                        <a:rPr lang="en-US" sz="1400" dirty="0">
                          <a:effectLst/>
                        </a:rPr>
                        <a:t>13.50</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5.588e-18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2.922e-17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3.400e-18  </a:t>
                      </a:r>
                      <a:endParaRPr lang="en-US" sz="2400" dirty="0">
                        <a:effectLst/>
                        <a:latin typeface="Cambria" charset="0"/>
                        <a:ea typeface="ＭＳ 明朝" charset="-128"/>
                        <a:cs typeface="Times New Roman" charset="0"/>
                      </a:endParaRPr>
                    </a:p>
                  </a:txBody>
                  <a:tcPr marL="68580" marR="68580" marT="0" marB="0"/>
                </a:tc>
              </a:tr>
            </a:tbl>
          </a:graphicData>
        </a:graphic>
      </p:graphicFrame>
      <p:sp>
        <p:nvSpPr>
          <p:cNvPr id="4" name="Footer Placeholder 3"/>
          <p:cNvSpPr>
            <a:spLocks noGrp="1"/>
          </p:cNvSpPr>
          <p:nvPr>
            <p:ph type="ftr" sz="quarter" idx="11"/>
          </p:nvPr>
        </p:nvSpPr>
        <p:spPr/>
        <p:txBody>
          <a:bodyPr/>
          <a:lstStyle/>
          <a:p>
            <a:r>
              <a:rPr lang="en-US" smtClean="0"/>
              <a:t>Luigi Spinoglio - SST Meeting#1, ESTEC, 3/10/2018</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86021200"/>
              </p:ext>
            </p:extLst>
          </p:nvPr>
        </p:nvGraphicFramePr>
        <p:xfrm>
          <a:off x="35796" y="3197136"/>
          <a:ext cx="4007571" cy="1761892"/>
        </p:xfrm>
        <a:graphic>
          <a:graphicData uri="http://schemas.openxmlformats.org/drawingml/2006/table">
            <a:tbl>
              <a:tblPr firstRow="1" firstCol="1" bandRow="1">
                <a:tableStyleId>{5C22544A-7EE6-4342-B048-85BDC9FD1C3A}</a:tableStyleId>
              </a:tblPr>
              <a:tblGrid>
                <a:gridCol w="692867"/>
                <a:gridCol w="1114425"/>
                <a:gridCol w="1114425"/>
                <a:gridCol w="1085854"/>
              </a:tblGrid>
              <a:tr h="503397">
                <a:tc>
                  <a:txBody>
                    <a:bodyPr/>
                    <a:lstStyle/>
                    <a:p>
                      <a:pPr algn="ctr">
                        <a:spcAft>
                          <a:spcPts val="0"/>
                        </a:spcAft>
                      </a:pPr>
                      <a:r>
                        <a:rPr lang="en-US" sz="1400" dirty="0">
                          <a:effectLst/>
                        </a:rPr>
                        <a:t>Log(L)</a:t>
                      </a:r>
                      <a:endParaRPr lang="en-US" sz="2400" dirty="0">
                        <a:effectLst/>
                      </a:endParaRPr>
                    </a:p>
                    <a:p>
                      <a:pPr algn="ctr">
                        <a:spcAft>
                          <a:spcPts val="0"/>
                        </a:spcAft>
                      </a:pPr>
                      <a:r>
                        <a:rPr lang="en-US" sz="1400" dirty="0">
                          <a:effectLst/>
                        </a:rPr>
                        <a:t>(Lo)</a:t>
                      </a:r>
                      <a:endParaRPr lang="en-US" sz="24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F_o4</a:t>
                      </a:r>
                      <a:endParaRPr lang="en-US" sz="2400">
                        <a:effectLst/>
                      </a:endParaRPr>
                    </a:p>
                    <a:p>
                      <a:pPr algn="ctr">
                        <a:spcAft>
                          <a:spcPts val="0"/>
                        </a:spcAft>
                      </a:pPr>
                      <a:r>
                        <a:rPr lang="en-US" sz="1400">
                          <a:effectLst/>
                        </a:rPr>
                        <a:t>(W/m2)</a:t>
                      </a:r>
                      <a:endParaRPr lang="en-US" sz="2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F_ne2</a:t>
                      </a:r>
                      <a:endParaRPr lang="en-US" sz="2400" dirty="0">
                        <a:effectLst/>
                      </a:endParaRPr>
                    </a:p>
                    <a:p>
                      <a:pPr algn="ctr">
                        <a:spcAft>
                          <a:spcPts val="0"/>
                        </a:spcAft>
                      </a:pPr>
                      <a:r>
                        <a:rPr lang="en-US" sz="1400" dirty="0">
                          <a:effectLst/>
                        </a:rPr>
                        <a:t>(W/m2)</a:t>
                      </a:r>
                      <a:endParaRPr lang="en-US" sz="24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F_ne5    </a:t>
                      </a:r>
                      <a:endParaRPr lang="en-US" sz="1400" dirty="0" smtClean="0">
                        <a:effectLst/>
                      </a:endParaRPr>
                    </a:p>
                    <a:p>
                      <a:pPr algn="ctr">
                        <a:spcAft>
                          <a:spcPts val="0"/>
                        </a:spcAft>
                      </a:pPr>
                      <a:r>
                        <a:rPr lang="en-US" sz="1400" dirty="0" smtClean="0">
                          <a:effectLst/>
                        </a:rPr>
                        <a:t>W/m2</a:t>
                      </a:r>
                      <a:r>
                        <a:rPr lang="en-US" sz="1400" dirty="0">
                          <a:effectLst/>
                        </a:rPr>
                        <a:t>)</a:t>
                      </a:r>
                      <a:endParaRPr lang="en-US" sz="2400" dirty="0">
                        <a:effectLst/>
                        <a:latin typeface="Cambria" charset="0"/>
                        <a:ea typeface="ＭＳ 明朝" charset="-128"/>
                        <a:cs typeface="Times New Roman" charset="0"/>
                      </a:endParaRPr>
                    </a:p>
                  </a:txBody>
                  <a:tcPr marL="68580" marR="68580" marT="0" marB="0"/>
                </a:tc>
              </a:tr>
              <a:tr h="251699">
                <a:tc>
                  <a:txBody>
                    <a:bodyPr/>
                    <a:lstStyle/>
                    <a:p>
                      <a:pPr algn="just">
                        <a:spcAft>
                          <a:spcPts val="0"/>
                        </a:spcAft>
                      </a:pPr>
                      <a:r>
                        <a:rPr lang="en-US" sz="1400">
                          <a:effectLst/>
                          <a:highlight>
                            <a:srgbClr val="00FFFF"/>
                          </a:highlight>
                        </a:rPr>
                        <a:t>11.50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highlight>
                            <a:srgbClr val="00FFFF"/>
                          </a:highlight>
                        </a:rPr>
                        <a:t>1.732e-20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highlight>
                            <a:srgbClr val="00FFFF"/>
                          </a:highlight>
                        </a:rPr>
                        <a:t>  2.360e-20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highlight>
                            <a:srgbClr val="00FFFF"/>
                          </a:highlight>
                        </a:rPr>
                        <a:t>  6.715e-21 </a:t>
                      </a:r>
                      <a:endParaRPr lang="en-US" sz="2400">
                        <a:effectLst/>
                        <a:latin typeface="Cambria" charset="0"/>
                        <a:ea typeface="ＭＳ 明朝" charset="-128"/>
                        <a:cs typeface="Times New Roman" charset="0"/>
                      </a:endParaRPr>
                    </a:p>
                  </a:txBody>
                  <a:tcPr marL="68580" marR="68580" marT="0" marB="0"/>
                </a:tc>
              </a:tr>
              <a:tr h="251699">
                <a:tc>
                  <a:txBody>
                    <a:bodyPr/>
                    <a:lstStyle/>
                    <a:p>
                      <a:pPr algn="just">
                        <a:spcAft>
                          <a:spcPts val="0"/>
                        </a:spcAft>
                      </a:pPr>
                      <a:r>
                        <a:rPr lang="en-US" sz="1400">
                          <a:effectLst/>
                        </a:rPr>
                        <a:t>12.00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4.777e-20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9.111e-20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2.073e-20   </a:t>
                      </a:r>
                      <a:endParaRPr lang="en-US" sz="2400">
                        <a:effectLst/>
                        <a:latin typeface="Cambria" charset="0"/>
                        <a:ea typeface="ＭＳ 明朝" charset="-128"/>
                        <a:cs typeface="Times New Roman" charset="0"/>
                      </a:endParaRPr>
                    </a:p>
                  </a:txBody>
                  <a:tcPr marL="68580" marR="68580" marT="0" marB="0"/>
                </a:tc>
              </a:tr>
              <a:tr h="251699">
                <a:tc>
                  <a:txBody>
                    <a:bodyPr/>
                    <a:lstStyle/>
                    <a:p>
                      <a:pPr algn="just">
                        <a:spcAft>
                          <a:spcPts val="0"/>
                        </a:spcAft>
                      </a:pPr>
                      <a:r>
                        <a:rPr lang="en-US" sz="1400">
                          <a:effectLst/>
                        </a:rPr>
                        <a:t>12.50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1.318e-19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3.518e-19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6.401e-20   </a:t>
                      </a:r>
                      <a:endParaRPr lang="en-US" sz="2400">
                        <a:effectLst/>
                        <a:latin typeface="Cambria" charset="0"/>
                        <a:ea typeface="ＭＳ 明朝" charset="-128"/>
                        <a:cs typeface="Times New Roman" charset="0"/>
                      </a:endParaRPr>
                    </a:p>
                  </a:txBody>
                  <a:tcPr marL="68580" marR="68580" marT="0" marB="0"/>
                </a:tc>
              </a:tr>
              <a:tr h="251699">
                <a:tc>
                  <a:txBody>
                    <a:bodyPr/>
                    <a:lstStyle/>
                    <a:p>
                      <a:pPr algn="just">
                        <a:spcAft>
                          <a:spcPts val="0"/>
                        </a:spcAft>
                      </a:pPr>
                      <a:r>
                        <a:rPr lang="en-US" sz="1400">
                          <a:effectLst/>
                        </a:rPr>
                        <a:t>13.00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3.635e-19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1.358e-18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1.976e-19   </a:t>
                      </a:r>
                      <a:endParaRPr lang="en-US" sz="2400">
                        <a:effectLst/>
                        <a:latin typeface="Cambria" charset="0"/>
                        <a:ea typeface="ＭＳ 明朝" charset="-128"/>
                        <a:cs typeface="Times New Roman" charset="0"/>
                      </a:endParaRPr>
                    </a:p>
                  </a:txBody>
                  <a:tcPr marL="68580" marR="68580" marT="0" marB="0"/>
                </a:tc>
              </a:tr>
              <a:tr h="251699">
                <a:tc>
                  <a:txBody>
                    <a:bodyPr/>
                    <a:lstStyle/>
                    <a:p>
                      <a:pPr algn="just">
                        <a:spcAft>
                          <a:spcPts val="0"/>
                        </a:spcAft>
                      </a:pPr>
                      <a:r>
                        <a:rPr lang="en-US" sz="1400">
                          <a:effectLst/>
                        </a:rPr>
                        <a:t>13.50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1.003e-18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5.243e-18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6.102e-19   </a:t>
                      </a:r>
                      <a:endParaRPr lang="en-US" sz="2400" dirty="0">
                        <a:effectLst/>
                        <a:latin typeface="Cambria" charset="0"/>
                        <a:ea typeface="ＭＳ 明朝" charset="-128"/>
                        <a:cs typeface="Times New Roman"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72748359"/>
              </p:ext>
            </p:extLst>
          </p:nvPr>
        </p:nvGraphicFramePr>
        <p:xfrm>
          <a:off x="17898" y="5289114"/>
          <a:ext cx="4025465" cy="1564106"/>
        </p:xfrm>
        <a:graphic>
          <a:graphicData uri="http://schemas.openxmlformats.org/drawingml/2006/table">
            <a:tbl>
              <a:tblPr firstRow="1" firstCol="1" bandRow="1">
                <a:tableStyleId>{5C22544A-7EE6-4342-B048-85BDC9FD1C3A}</a:tableStyleId>
              </a:tblPr>
              <a:tblGrid>
                <a:gridCol w="711214"/>
                <a:gridCol w="1023818"/>
                <a:gridCol w="1190295"/>
                <a:gridCol w="1100138"/>
              </a:tblGrid>
              <a:tr h="273214">
                <a:tc>
                  <a:txBody>
                    <a:bodyPr/>
                    <a:lstStyle/>
                    <a:p>
                      <a:pPr algn="ctr">
                        <a:spcAft>
                          <a:spcPts val="0"/>
                        </a:spcAft>
                      </a:pPr>
                      <a:r>
                        <a:rPr lang="en-US" sz="1400" dirty="0">
                          <a:effectLst/>
                        </a:rPr>
                        <a:t>Log(L)</a:t>
                      </a:r>
                      <a:endParaRPr lang="en-US" sz="2400" dirty="0">
                        <a:effectLst/>
                      </a:endParaRPr>
                    </a:p>
                    <a:p>
                      <a:pPr algn="ctr">
                        <a:spcAft>
                          <a:spcPts val="0"/>
                        </a:spcAft>
                      </a:pPr>
                      <a:r>
                        <a:rPr lang="en-US" sz="1400" dirty="0">
                          <a:effectLst/>
                        </a:rPr>
                        <a:t>(Lo)</a:t>
                      </a:r>
                      <a:endParaRPr lang="en-US" sz="2400" dirty="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F_o4</a:t>
                      </a:r>
                      <a:endParaRPr lang="en-US" sz="2400">
                        <a:effectLst/>
                      </a:endParaRPr>
                    </a:p>
                    <a:p>
                      <a:pPr algn="ctr">
                        <a:spcAft>
                          <a:spcPts val="0"/>
                        </a:spcAft>
                      </a:pPr>
                      <a:r>
                        <a:rPr lang="en-US" sz="1400">
                          <a:effectLst/>
                        </a:rPr>
                        <a:t>(W/m2)</a:t>
                      </a:r>
                      <a:endParaRPr lang="en-US" sz="2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a:effectLst/>
                        </a:rPr>
                        <a:t>F_ne2</a:t>
                      </a:r>
                      <a:endParaRPr lang="en-US" sz="2400">
                        <a:effectLst/>
                      </a:endParaRPr>
                    </a:p>
                    <a:p>
                      <a:pPr algn="ctr">
                        <a:spcAft>
                          <a:spcPts val="0"/>
                        </a:spcAft>
                      </a:pPr>
                      <a:r>
                        <a:rPr lang="en-US" sz="1400">
                          <a:effectLst/>
                        </a:rPr>
                        <a:t>(W/m2)</a:t>
                      </a:r>
                      <a:endParaRPr lang="en-US" sz="2400">
                        <a:effectLst/>
                        <a:latin typeface="Cambria" charset="0"/>
                        <a:ea typeface="ＭＳ 明朝" charset="-128"/>
                        <a:cs typeface="Times New Roman" charset="0"/>
                      </a:endParaRPr>
                    </a:p>
                  </a:txBody>
                  <a:tcPr marL="68580" marR="68580" marT="0" marB="0"/>
                </a:tc>
                <a:tc>
                  <a:txBody>
                    <a:bodyPr/>
                    <a:lstStyle/>
                    <a:p>
                      <a:pPr algn="ctr">
                        <a:spcAft>
                          <a:spcPts val="0"/>
                        </a:spcAft>
                      </a:pPr>
                      <a:r>
                        <a:rPr lang="en-US" sz="1400" dirty="0">
                          <a:effectLst/>
                        </a:rPr>
                        <a:t>F_ne5        (W/m2)</a:t>
                      </a:r>
                      <a:endParaRPr lang="en-US" sz="2400" dirty="0">
                        <a:effectLst/>
                        <a:latin typeface="Cambria" charset="0"/>
                        <a:ea typeface="ＭＳ 明朝" charset="-128"/>
                        <a:cs typeface="Times New Roman" charset="0"/>
                      </a:endParaRPr>
                    </a:p>
                  </a:txBody>
                  <a:tcPr marL="68580" marR="68580" marT="0" marB="0"/>
                </a:tc>
              </a:tr>
              <a:tr h="274378">
                <a:tc>
                  <a:txBody>
                    <a:bodyPr/>
                    <a:lstStyle/>
                    <a:p>
                      <a:pPr algn="just">
                        <a:spcAft>
                          <a:spcPts val="0"/>
                        </a:spcAft>
                      </a:pPr>
                      <a:r>
                        <a:rPr lang="en-US" sz="1400">
                          <a:effectLst/>
                          <a:highlight>
                            <a:srgbClr val="00FFFF"/>
                          </a:highlight>
                        </a:rPr>
                        <a:t>12.00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highlight>
                            <a:srgbClr val="00FFFF"/>
                          </a:highlight>
                        </a:rPr>
                        <a:t>1.777e-20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highlight>
                            <a:srgbClr val="00FFFF"/>
                          </a:highlight>
                        </a:rPr>
                        <a:t>   3.390e-20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highlight>
                            <a:srgbClr val="00FFFF"/>
                          </a:highlight>
                        </a:rPr>
                        <a:t>  7.714e-21</a:t>
                      </a:r>
                      <a:endParaRPr lang="en-US" sz="2400" dirty="0">
                        <a:effectLst/>
                        <a:latin typeface="Cambria" charset="0"/>
                        <a:ea typeface="ＭＳ 明朝" charset="-128"/>
                        <a:cs typeface="Times New Roman" charset="0"/>
                      </a:endParaRPr>
                    </a:p>
                  </a:txBody>
                  <a:tcPr marL="68580" marR="68580" marT="0" marB="0"/>
                </a:tc>
              </a:tr>
              <a:tr h="314252">
                <a:tc>
                  <a:txBody>
                    <a:bodyPr/>
                    <a:lstStyle/>
                    <a:p>
                      <a:pPr algn="just">
                        <a:spcAft>
                          <a:spcPts val="0"/>
                        </a:spcAft>
                      </a:pPr>
                      <a:r>
                        <a:rPr lang="en-US" sz="1400">
                          <a:effectLst/>
                        </a:rPr>
                        <a:t>12.50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4.903e-20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1.309e-19  </a:t>
                      </a:r>
                      <a:endParaRPr lang="en-US" sz="2400" dirty="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2.381e-20  </a:t>
                      </a:r>
                      <a:endParaRPr lang="en-US" sz="2400" dirty="0">
                        <a:effectLst/>
                        <a:latin typeface="Cambria" charset="0"/>
                        <a:ea typeface="ＭＳ 明朝" charset="-128"/>
                        <a:cs typeface="Times New Roman" charset="0"/>
                      </a:endParaRPr>
                    </a:p>
                  </a:txBody>
                  <a:tcPr marL="68580" marR="68580" marT="0" marB="0"/>
                </a:tc>
              </a:tr>
              <a:tr h="274378">
                <a:tc>
                  <a:txBody>
                    <a:bodyPr/>
                    <a:lstStyle/>
                    <a:p>
                      <a:pPr algn="just">
                        <a:spcAft>
                          <a:spcPts val="0"/>
                        </a:spcAft>
                      </a:pPr>
                      <a:r>
                        <a:rPr lang="en-US" sz="1400">
                          <a:effectLst/>
                        </a:rPr>
                        <a:t>13.00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1.353e-19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5.053e-19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7.353e-20  </a:t>
                      </a:r>
                      <a:endParaRPr lang="en-US" sz="2400">
                        <a:effectLst/>
                        <a:latin typeface="Cambria" charset="0"/>
                        <a:ea typeface="ＭＳ 明朝" charset="-128"/>
                        <a:cs typeface="Times New Roman" charset="0"/>
                      </a:endParaRPr>
                    </a:p>
                  </a:txBody>
                  <a:tcPr marL="68580" marR="68580" marT="0" marB="0"/>
                </a:tc>
              </a:tr>
              <a:tr h="274378">
                <a:tc>
                  <a:txBody>
                    <a:bodyPr/>
                    <a:lstStyle/>
                    <a:p>
                      <a:pPr algn="just">
                        <a:spcAft>
                          <a:spcPts val="0"/>
                        </a:spcAft>
                      </a:pPr>
                      <a:r>
                        <a:rPr lang="en-US" sz="1400">
                          <a:effectLst/>
                        </a:rPr>
                        <a:t>13.50</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3.731e-19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a:effectLst/>
                        </a:rPr>
                        <a:t>    1.951e-18  </a:t>
                      </a:r>
                      <a:endParaRPr lang="en-US" sz="2400">
                        <a:effectLst/>
                        <a:latin typeface="Cambria" charset="0"/>
                        <a:ea typeface="ＭＳ 明朝" charset="-128"/>
                        <a:cs typeface="Times New Roman" charset="0"/>
                      </a:endParaRPr>
                    </a:p>
                  </a:txBody>
                  <a:tcPr marL="68580" marR="68580" marT="0" marB="0"/>
                </a:tc>
                <a:tc>
                  <a:txBody>
                    <a:bodyPr/>
                    <a:lstStyle/>
                    <a:p>
                      <a:pPr algn="just">
                        <a:spcAft>
                          <a:spcPts val="0"/>
                        </a:spcAft>
                      </a:pPr>
                      <a:r>
                        <a:rPr lang="en-US" sz="1400" dirty="0">
                          <a:effectLst/>
                        </a:rPr>
                        <a:t>  2.270e-19  </a:t>
                      </a:r>
                      <a:endParaRPr lang="en-US" sz="2400" dirty="0">
                        <a:effectLst/>
                        <a:latin typeface="Cambria" charset="0"/>
                        <a:ea typeface="ＭＳ 明朝" charset="-128"/>
                        <a:cs typeface="Times New Roman" charset="0"/>
                      </a:endParaRPr>
                    </a:p>
                  </a:txBody>
                  <a:tcPr marL="68580" marR="68580" marT="0" marB="0"/>
                </a:tc>
              </a:tr>
            </a:tbl>
          </a:graphicData>
        </a:graphic>
      </p:graphicFrame>
      <p:sp>
        <p:nvSpPr>
          <p:cNvPr id="8" name="Rectangle 1"/>
          <p:cNvSpPr>
            <a:spLocks noChangeArrowheads="1"/>
          </p:cNvSpPr>
          <p:nvPr/>
        </p:nvSpPr>
        <p:spPr bwMode="auto">
          <a:xfrm>
            <a:off x="54529" y="4932051"/>
            <a:ext cx="17684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1" i="0" u="none" strike="noStrike" cap="none" normalizeH="0" baseline="0" dirty="0" smtClean="0">
                <a:ln>
                  <a:noFill/>
                </a:ln>
                <a:solidFill>
                  <a:srgbClr val="FFFF00"/>
                </a:solidFill>
                <a:effectLst/>
                <a:latin typeface="Arial" charset="0"/>
              </a:rPr>
              <a:t>Slice </a:t>
            </a:r>
            <a:r>
              <a:rPr kumimoji="0" lang="x-none" altLang="x-none" sz="1800" b="1" i="0" u="none" strike="noStrike" cap="none" normalizeH="0" baseline="0" dirty="0">
                <a:ln>
                  <a:noFill/>
                </a:ln>
                <a:solidFill>
                  <a:srgbClr val="FFFF00"/>
                </a:solidFill>
                <a:effectLst/>
                <a:latin typeface="Arial" charset="0"/>
              </a:rPr>
              <a:t>at z=3:    </a:t>
            </a:r>
          </a:p>
        </p:txBody>
      </p:sp>
      <p:sp>
        <p:nvSpPr>
          <p:cNvPr id="10" name="Rectangle 9"/>
          <p:cNvSpPr/>
          <p:nvPr/>
        </p:nvSpPr>
        <p:spPr>
          <a:xfrm>
            <a:off x="35796" y="593558"/>
            <a:ext cx="1576072" cy="369332"/>
          </a:xfrm>
          <a:prstGeom prst="rect">
            <a:avLst/>
          </a:prstGeom>
        </p:spPr>
        <p:txBody>
          <a:bodyPr wrap="none">
            <a:spAutoFit/>
          </a:bodyPr>
          <a:lstStyle/>
          <a:p>
            <a:pPr lvl="0" eaLnBrk="0" fontAlgn="base" hangingPunct="0">
              <a:spcBef>
                <a:spcPct val="0"/>
              </a:spcBef>
              <a:spcAft>
                <a:spcPct val="0"/>
              </a:spcAft>
            </a:pPr>
            <a:r>
              <a:rPr lang="x-none" altLang="x-none" b="1" dirty="0">
                <a:solidFill>
                  <a:srgbClr val="FFFF00"/>
                </a:solidFill>
                <a:latin typeface="Arial" charset="0"/>
              </a:rPr>
              <a:t>Slice at z=1: </a:t>
            </a:r>
          </a:p>
        </p:txBody>
      </p:sp>
      <p:sp>
        <p:nvSpPr>
          <p:cNvPr id="11" name="Rectangle 10"/>
          <p:cNvSpPr/>
          <p:nvPr/>
        </p:nvSpPr>
        <p:spPr>
          <a:xfrm>
            <a:off x="35796" y="2819165"/>
            <a:ext cx="1768433" cy="369332"/>
          </a:xfrm>
          <a:prstGeom prst="rect">
            <a:avLst/>
          </a:prstGeom>
        </p:spPr>
        <p:txBody>
          <a:bodyPr wrap="none">
            <a:spAutoFit/>
          </a:bodyPr>
          <a:lstStyle/>
          <a:p>
            <a:pPr lvl="0" eaLnBrk="0" fontAlgn="base" hangingPunct="0">
              <a:spcBef>
                <a:spcPct val="0"/>
              </a:spcBef>
              <a:spcAft>
                <a:spcPct val="0"/>
              </a:spcAft>
            </a:pPr>
            <a:r>
              <a:rPr lang="x-none" altLang="x-none" b="1" dirty="0">
                <a:solidFill>
                  <a:srgbClr val="FFFF00"/>
                </a:solidFill>
                <a:latin typeface="Arial" charset="0"/>
              </a:rPr>
              <a:t>Slice at z=2:    </a:t>
            </a:r>
          </a:p>
        </p:txBody>
      </p:sp>
      <p:sp>
        <p:nvSpPr>
          <p:cNvPr id="12" name="TextBox 11"/>
          <p:cNvSpPr txBox="1"/>
          <p:nvPr/>
        </p:nvSpPr>
        <p:spPr>
          <a:xfrm>
            <a:off x="4614863" y="962890"/>
            <a:ext cx="5000625" cy="5632311"/>
          </a:xfrm>
          <a:prstGeom prst="rect">
            <a:avLst/>
          </a:prstGeom>
          <a:solidFill>
            <a:schemeClr val="tx1"/>
          </a:solidFill>
        </p:spPr>
        <p:txBody>
          <a:bodyPr wrap="square" rtlCol="0">
            <a:spAutoFit/>
          </a:bodyPr>
          <a:lstStyle/>
          <a:p>
            <a:r>
              <a:rPr lang="en-US" dirty="0" smtClean="0">
                <a:solidFill>
                  <a:schemeClr val="bg1"/>
                </a:solidFill>
              </a:rPr>
              <a:t>The case is very simple:</a:t>
            </a:r>
          </a:p>
          <a:p>
            <a:r>
              <a:rPr lang="en-US" dirty="0" smtClean="0">
                <a:solidFill>
                  <a:schemeClr val="bg1"/>
                </a:solidFill>
              </a:rPr>
              <a:t>We want to measure the bulk of the Star Formation Rate (SFR) and of the Black Hole Accretion Rate (BHAR) through cosmic time up to the peak of these functions i.e. at redshift of z=3.</a:t>
            </a:r>
          </a:p>
          <a:p>
            <a:endParaRPr lang="en-US" dirty="0">
              <a:solidFill>
                <a:schemeClr val="bg1"/>
              </a:solidFill>
            </a:endParaRPr>
          </a:p>
          <a:p>
            <a:r>
              <a:rPr lang="en-US" dirty="0" smtClean="0">
                <a:solidFill>
                  <a:schemeClr val="bg1"/>
                </a:solidFill>
              </a:rPr>
              <a:t>To do this we need to detect the chosen tracers (namely the [OIV]26µm line for BHAR and the [</a:t>
            </a:r>
            <a:r>
              <a:rPr lang="en-US" dirty="0" err="1" smtClean="0">
                <a:solidFill>
                  <a:schemeClr val="bg1"/>
                </a:solidFill>
              </a:rPr>
              <a:t>NeII</a:t>
            </a:r>
            <a:r>
              <a:rPr lang="en-US" dirty="0" smtClean="0">
                <a:solidFill>
                  <a:schemeClr val="bg1"/>
                </a:solidFill>
              </a:rPr>
              <a:t>]12.8µm lie for SFR) in the “typical” galaxies which produce most of the emission, i.e. the galaxies lying at the knee of the luminosity functions, at the three chosen redshifts of z=1, 2, 3, which also corresponds to the so-called “main sequence galaxies”.</a:t>
            </a:r>
          </a:p>
          <a:p>
            <a:endParaRPr lang="en-US" dirty="0" smtClean="0">
              <a:solidFill>
                <a:schemeClr val="bg1"/>
              </a:solidFill>
            </a:endParaRPr>
          </a:p>
          <a:p>
            <a:r>
              <a:rPr lang="en-US" dirty="0" smtClean="0">
                <a:solidFill>
                  <a:schemeClr val="bg1"/>
                </a:solidFill>
              </a:rPr>
              <a:t>We therefore adopt as limiting luminosity the </a:t>
            </a:r>
            <a:r>
              <a:rPr lang="en-US" dirty="0" smtClean="0">
                <a:solidFill>
                  <a:srgbClr val="00B0F0"/>
                </a:solidFill>
              </a:rPr>
              <a:t>“main-sequence” luminosity (in light blue</a:t>
            </a:r>
            <a:r>
              <a:rPr lang="en-US" dirty="0">
                <a:solidFill>
                  <a:srgbClr val="00B0F0"/>
                </a:solidFill>
              </a:rPr>
              <a:t>)</a:t>
            </a:r>
            <a:r>
              <a:rPr lang="en-US" dirty="0" smtClean="0">
                <a:solidFill>
                  <a:srgbClr val="00B0F0"/>
                </a:solidFill>
              </a:rPr>
              <a:t> </a:t>
            </a:r>
          </a:p>
          <a:p>
            <a:endParaRPr lang="en-US" dirty="0">
              <a:solidFill>
                <a:srgbClr val="FFFF00"/>
              </a:solidFill>
            </a:endParaRPr>
          </a:p>
          <a:p>
            <a:r>
              <a:rPr lang="en-US" dirty="0" smtClean="0">
                <a:solidFill>
                  <a:schemeClr val="bg1"/>
                </a:solidFill>
              </a:rPr>
              <a:t>We list in the table the expected fluxes of these galaxies at the various redshifts and luminosities.</a:t>
            </a:r>
          </a:p>
        </p:txBody>
      </p:sp>
    </p:spTree>
    <p:extLst>
      <p:ext uri="{BB962C8B-B14F-4D97-AF65-F5344CB8AC3E}">
        <p14:creationId xmlns:p14="http://schemas.microsoft.com/office/powerpoint/2010/main" val="1018214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57" y="377974"/>
            <a:ext cx="8576786" cy="279251"/>
          </a:xfrm>
        </p:spPr>
        <p:txBody>
          <a:bodyPr>
            <a:normAutofit fontScale="90000"/>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08789287"/>
              </p:ext>
            </p:extLst>
          </p:nvPr>
        </p:nvGraphicFramePr>
        <p:xfrm>
          <a:off x="723607" y="0"/>
          <a:ext cx="8496885" cy="7071360"/>
        </p:xfrm>
        <a:graphic>
          <a:graphicData uri="http://schemas.openxmlformats.org/drawingml/2006/table">
            <a:tbl>
              <a:tblPr firstRow="1" firstCol="1" bandRow="1">
                <a:tableStyleId>{5C22544A-7EE6-4342-B048-85BDC9FD1C3A}</a:tableStyleId>
              </a:tblPr>
              <a:tblGrid>
                <a:gridCol w="8496885"/>
              </a:tblGrid>
              <a:tr h="6789161">
                <a:tc>
                  <a:txBody>
                    <a:bodyPr/>
                    <a:lstStyle/>
                    <a:p>
                      <a:pPr>
                        <a:spcAft>
                          <a:spcPts val="0"/>
                        </a:spcAft>
                      </a:pPr>
                      <a:r>
                        <a:rPr lang="en-GB" sz="3200" dirty="0" smtClean="0">
                          <a:solidFill>
                            <a:srgbClr val="FFFF00"/>
                          </a:solidFill>
                          <a:effectLst/>
                        </a:rPr>
                        <a:t>CURRENT SPECTROSCOPIC SURVEYS</a:t>
                      </a:r>
                      <a:r>
                        <a:rPr lang="en-GB" sz="1600" baseline="0" dirty="0" smtClean="0">
                          <a:solidFill>
                            <a:srgbClr val="FFFF00"/>
                          </a:solidFill>
                          <a:effectLst/>
                        </a:rPr>
                        <a:t> </a:t>
                      </a:r>
                      <a:r>
                        <a:rPr lang="en-GB" sz="1600" dirty="0" smtClean="0">
                          <a:solidFill>
                            <a:srgbClr val="FFFF00"/>
                          </a:solidFill>
                          <a:effectLst/>
                        </a:rPr>
                        <a:t>(7X10^-20 W/m^2 5𝛔 1 hr.)</a:t>
                      </a:r>
                      <a:endParaRPr lang="en-US" sz="1600" dirty="0" smtClean="0">
                        <a:solidFill>
                          <a:srgbClr val="FFFF00"/>
                        </a:solidFill>
                        <a:effectLst/>
                      </a:endParaRPr>
                    </a:p>
                    <a:p>
                      <a:pPr marL="0" marR="0" indent="0" algn="l" defTabSz="946587" rtl="0" eaLnBrk="1" fontAlgn="auto" latinLnBrk="0" hangingPunct="1">
                        <a:lnSpc>
                          <a:spcPct val="100000"/>
                        </a:lnSpc>
                        <a:spcBef>
                          <a:spcPts val="0"/>
                        </a:spcBef>
                        <a:spcAft>
                          <a:spcPts val="0"/>
                        </a:spcAft>
                        <a:buClrTx/>
                        <a:buSzTx/>
                        <a:buFontTx/>
                        <a:buNone/>
                        <a:tabLst/>
                        <a:defRPr/>
                      </a:pPr>
                      <a:r>
                        <a:rPr lang="en-GB" sz="1600" dirty="0" smtClean="0">
                          <a:solidFill>
                            <a:srgbClr val="FFFF00"/>
                          </a:solidFill>
                          <a:effectLst/>
                        </a:rPr>
                        <a:t>Slice </a:t>
                      </a:r>
                      <a:r>
                        <a:rPr lang="en-GB" sz="1600" dirty="0">
                          <a:solidFill>
                            <a:srgbClr val="FFFF00"/>
                          </a:solidFill>
                          <a:effectLst/>
                        </a:rPr>
                        <a:t>at z=1: </a:t>
                      </a:r>
                      <a:r>
                        <a:rPr lang="en-GB" sz="1600" dirty="0" smtClean="0">
                          <a:solidFill>
                            <a:srgbClr val="FFFF00"/>
                          </a:solidFill>
                          <a:effectLst/>
                        </a:rPr>
                        <a:t>      [NOTE:</a:t>
                      </a:r>
                      <a:r>
                        <a:rPr lang="en-GB" sz="1600" baseline="0" dirty="0" smtClean="0">
                          <a:solidFill>
                            <a:srgbClr val="FFFF00"/>
                          </a:solidFill>
                          <a:effectLst/>
                        </a:rPr>
                        <a:t> MIN. OBSERVING TIME on-source SET TO 0.1 hrs.]</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a:effectLst/>
                        </a:rPr>
                        <a:t>11.00  3.498e-20      </a:t>
                      </a:r>
                      <a:r>
                        <a:rPr lang="en-GB" sz="1600" dirty="0" smtClean="0">
                          <a:effectLst/>
                        </a:rPr>
                        <a:t>4.004  </a:t>
                      </a:r>
                      <a:r>
                        <a:rPr lang="en-GB" sz="1600" dirty="0">
                          <a:effectLst/>
                        </a:rPr>
                        <a:t>3.406e-20      </a:t>
                      </a:r>
                      <a:r>
                        <a:rPr lang="en-GB" sz="1600" dirty="0" smtClean="0">
                          <a:effectLst/>
                        </a:rPr>
                        <a:t>4.224     </a:t>
                      </a:r>
                      <a:r>
                        <a:rPr lang="en-GB" sz="1600" dirty="0">
                          <a:solidFill>
                            <a:srgbClr val="FFFF00"/>
                          </a:solidFill>
                          <a:effectLst/>
                        </a:rPr>
                        <a:t>(1.212e-20     </a:t>
                      </a:r>
                      <a:r>
                        <a:rPr lang="en-GB" sz="1600" dirty="0" smtClean="0">
                          <a:solidFill>
                            <a:srgbClr val="FFFF00"/>
                          </a:solidFill>
                          <a:effectLst/>
                        </a:rPr>
                        <a:t>33.36)        </a:t>
                      </a:r>
                      <a:r>
                        <a:rPr lang="en-GB" sz="1600" dirty="0" smtClean="0">
                          <a:effectLst/>
                        </a:rPr>
                        <a:t>4.2 </a:t>
                      </a:r>
                      <a:r>
                        <a:rPr lang="en-GB" sz="1600" dirty="0">
                          <a:effectLst/>
                        </a:rPr>
                        <a:t>hrs.</a:t>
                      </a:r>
                      <a:endParaRPr lang="en-US" sz="1600" dirty="0">
                        <a:effectLst/>
                      </a:endParaRPr>
                    </a:p>
                    <a:p>
                      <a:pPr>
                        <a:spcAft>
                          <a:spcPts val="0"/>
                        </a:spcAft>
                      </a:pPr>
                      <a:r>
                        <a:rPr lang="it-IT" sz="1600" dirty="0">
                          <a:effectLst/>
                        </a:rPr>
                        <a:t>11.50  9.649e-20      </a:t>
                      </a:r>
                      <a:r>
                        <a:rPr lang="it-IT" sz="1600" dirty="0" smtClean="0">
                          <a:effectLst/>
                        </a:rPr>
                        <a:t>0.526  </a:t>
                      </a:r>
                      <a:r>
                        <a:rPr lang="it-IT" sz="1600" dirty="0">
                          <a:effectLst/>
                        </a:rPr>
                        <a:t>1.315e-19      </a:t>
                      </a:r>
                      <a:r>
                        <a:rPr lang="it-IT" sz="1600" dirty="0" smtClean="0">
                          <a:effectLst/>
                        </a:rPr>
                        <a:t>0.283      </a:t>
                      </a:r>
                      <a:r>
                        <a:rPr lang="it-IT" sz="1600" dirty="0">
                          <a:effectLst/>
                        </a:rPr>
                        <a:t>3.742e-20      </a:t>
                      </a:r>
                      <a:r>
                        <a:rPr lang="it-IT" sz="1600" dirty="0" smtClean="0">
                          <a:effectLst/>
                        </a:rPr>
                        <a:t>3.500         3.5 </a:t>
                      </a:r>
                      <a:r>
                        <a:rPr lang="it-IT" sz="1600" dirty="0" err="1">
                          <a:effectLst/>
                        </a:rPr>
                        <a:t>hrs</a:t>
                      </a:r>
                      <a:r>
                        <a:rPr lang="it-IT" sz="1600" dirty="0">
                          <a:effectLst/>
                        </a:rPr>
                        <a:t>.</a:t>
                      </a:r>
                      <a:endParaRPr lang="en-US" sz="1600" dirty="0">
                        <a:effectLst/>
                      </a:endParaRPr>
                    </a:p>
                    <a:p>
                      <a:pPr>
                        <a:spcAft>
                          <a:spcPts val="0"/>
                        </a:spcAft>
                      </a:pPr>
                      <a:r>
                        <a:rPr lang="it-IT" sz="1600" dirty="0">
                          <a:effectLst/>
                        </a:rPr>
                        <a:t>12.00  2.662e-19      </a:t>
                      </a:r>
                      <a:r>
                        <a:rPr lang="it-IT" sz="1600" dirty="0" smtClean="0">
                          <a:effectLst/>
                        </a:rPr>
                        <a:t>0.069  </a:t>
                      </a:r>
                      <a:r>
                        <a:rPr lang="it-IT" sz="1600" dirty="0">
                          <a:effectLst/>
                        </a:rPr>
                        <a:t>5.077e-19      </a:t>
                      </a:r>
                      <a:r>
                        <a:rPr lang="it-IT" sz="1600" dirty="0" smtClean="0">
                          <a:effectLst/>
                        </a:rPr>
                        <a:t>0.019      </a:t>
                      </a:r>
                      <a:r>
                        <a:rPr lang="it-IT" sz="1600" dirty="0">
                          <a:effectLst/>
                        </a:rPr>
                        <a:t>1.155e-19      </a:t>
                      </a:r>
                      <a:r>
                        <a:rPr lang="it-IT" sz="1600" dirty="0" smtClean="0">
                          <a:effectLst/>
                        </a:rPr>
                        <a:t>0.367         0.46 </a:t>
                      </a:r>
                      <a:r>
                        <a:rPr lang="it-IT" sz="1600" dirty="0" err="1">
                          <a:effectLst/>
                        </a:rPr>
                        <a:t>hrs</a:t>
                      </a:r>
                      <a:r>
                        <a:rPr lang="it-IT" sz="1600" dirty="0">
                          <a:effectLst/>
                        </a:rPr>
                        <a:t>.</a:t>
                      </a:r>
                      <a:endParaRPr lang="en-US" sz="1600" dirty="0">
                        <a:effectLst/>
                      </a:endParaRPr>
                    </a:p>
                    <a:p>
                      <a:pPr>
                        <a:spcAft>
                          <a:spcPts val="0"/>
                        </a:spcAft>
                      </a:pPr>
                      <a:r>
                        <a:rPr lang="it-IT" sz="1600" dirty="0">
                          <a:effectLst/>
                        </a:rPr>
                        <a:t>12.50  7.343e-19      </a:t>
                      </a:r>
                      <a:r>
                        <a:rPr lang="it-IT" sz="1600" dirty="0" smtClean="0">
                          <a:effectLst/>
                        </a:rPr>
                        <a:t>0.009  </a:t>
                      </a:r>
                      <a:r>
                        <a:rPr lang="it-IT" sz="1600" dirty="0">
                          <a:effectLst/>
                        </a:rPr>
                        <a:t>1.960e-18      0.001      3.567e-19      </a:t>
                      </a:r>
                      <a:r>
                        <a:rPr lang="it-IT" sz="1600" dirty="0" smtClean="0">
                          <a:effectLst/>
                        </a:rPr>
                        <a:t>0.038         0.1 </a:t>
                      </a:r>
                      <a:r>
                        <a:rPr lang="it-IT" sz="1600" dirty="0" err="1">
                          <a:effectLst/>
                        </a:rPr>
                        <a:t>hrs</a:t>
                      </a:r>
                      <a:r>
                        <a:rPr lang="it-IT" sz="1600" dirty="0">
                          <a:effectLst/>
                        </a:rPr>
                        <a:t>.</a:t>
                      </a:r>
                      <a:endParaRPr lang="en-US" sz="1600" dirty="0">
                        <a:effectLst/>
                      </a:endParaRPr>
                    </a:p>
                    <a:p>
                      <a:pPr>
                        <a:spcAft>
                          <a:spcPts val="0"/>
                        </a:spcAft>
                      </a:pPr>
                      <a:r>
                        <a:rPr lang="it-IT" sz="1600" dirty="0">
                          <a:effectLst/>
                        </a:rPr>
                        <a:t>13.00  2.026e-18      0.001  7.567e-18      0.000      1.101e-18      </a:t>
                      </a:r>
                      <a:r>
                        <a:rPr lang="it-IT" sz="1600" dirty="0" smtClean="0">
                          <a:effectLst/>
                        </a:rPr>
                        <a:t>0.004         0.1 </a:t>
                      </a:r>
                      <a:r>
                        <a:rPr lang="it-IT" sz="1600" dirty="0" err="1">
                          <a:effectLst/>
                        </a:rPr>
                        <a:t>hrs</a:t>
                      </a:r>
                      <a:r>
                        <a:rPr lang="it-IT" sz="1600" dirty="0">
                          <a:effectLst/>
                        </a:rPr>
                        <a:t>.</a:t>
                      </a:r>
                      <a:endParaRPr lang="en-US" sz="1600" dirty="0">
                        <a:effectLst/>
                      </a:endParaRPr>
                    </a:p>
                    <a:p>
                      <a:pPr>
                        <a:spcAft>
                          <a:spcPts val="0"/>
                        </a:spcAft>
                      </a:pPr>
                      <a:r>
                        <a:rPr lang="en-GB" sz="1600" dirty="0">
                          <a:effectLst/>
                        </a:rPr>
                        <a:t>13.50  5.588e-18      0.000  2.922e-17      0.000      3.400e-18      0.000         </a:t>
                      </a:r>
                      <a:r>
                        <a:rPr lang="en-GB" sz="1600" dirty="0" smtClean="0">
                          <a:effectLst/>
                        </a:rPr>
                        <a:t>0.1 </a:t>
                      </a:r>
                      <a:r>
                        <a:rPr lang="en-GB" sz="1600" dirty="0">
                          <a:effectLst/>
                        </a:rPr>
                        <a:t>hrs.</a:t>
                      </a:r>
                      <a:endParaRPr lang="en-US" sz="1600" dirty="0">
                        <a:effectLst/>
                      </a:endParaRPr>
                    </a:p>
                    <a:p>
                      <a:pPr>
                        <a:spcAft>
                          <a:spcPts val="0"/>
                        </a:spcAft>
                      </a:pPr>
                      <a:r>
                        <a:rPr lang="en-GB" sz="1600" dirty="0">
                          <a:effectLst/>
                        </a:rPr>
                        <a:t>total time for z=1 bin = </a:t>
                      </a:r>
                      <a:r>
                        <a:rPr lang="en-GB" sz="1600" dirty="0" err="1">
                          <a:effectLst/>
                        </a:rPr>
                        <a:t>Σ</a:t>
                      </a:r>
                      <a:r>
                        <a:rPr lang="en-GB" sz="1600" baseline="-25000" dirty="0" err="1">
                          <a:effectLst/>
                        </a:rPr>
                        <a:t>L_bin</a:t>
                      </a:r>
                      <a:r>
                        <a:rPr lang="en-GB" sz="1600" baseline="-25000" dirty="0">
                          <a:effectLst/>
                        </a:rPr>
                        <a:t>=1,6 </a:t>
                      </a:r>
                      <a:r>
                        <a:rPr lang="en-GB" sz="1600" dirty="0">
                          <a:effectLst/>
                        </a:rPr>
                        <a:t>(time) x </a:t>
                      </a:r>
                      <a:r>
                        <a:rPr lang="en-GB" sz="1600" dirty="0" smtClean="0">
                          <a:effectLst/>
                        </a:rPr>
                        <a:t>60 </a:t>
                      </a:r>
                      <a:r>
                        <a:rPr lang="en-GB" sz="1600" dirty="0">
                          <a:effectLst/>
                        </a:rPr>
                        <a:t>sources = </a:t>
                      </a:r>
                      <a:r>
                        <a:rPr lang="en-GB" sz="1600" dirty="0" smtClean="0">
                          <a:effectLst/>
                        </a:rPr>
                        <a:t>8.5 </a:t>
                      </a:r>
                      <a:r>
                        <a:rPr lang="en-GB" sz="1600" dirty="0">
                          <a:effectLst/>
                        </a:rPr>
                        <a:t>x </a:t>
                      </a:r>
                      <a:r>
                        <a:rPr lang="en-GB" sz="1600" dirty="0" smtClean="0">
                          <a:effectLst/>
                        </a:rPr>
                        <a:t>60 </a:t>
                      </a:r>
                      <a:r>
                        <a:rPr lang="en-GB" sz="1600" dirty="0">
                          <a:effectLst/>
                        </a:rPr>
                        <a:t>sources = </a:t>
                      </a:r>
                      <a:r>
                        <a:rPr lang="en-GB" sz="1600" dirty="0" smtClean="0">
                          <a:effectLst/>
                        </a:rPr>
                        <a:t>510 </a:t>
                      </a:r>
                      <a:r>
                        <a:rPr lang="en-GB" sz="1600" dirty="0">
                          <a:effectLst/>
                        </a:rPr>
                        <a:t>hours  </a:t>
                      </a:r>
                      <a:endParaRPr lang="en-GB" sz="1600" dirty="0" smtClean="0">
                        <a:effectLst/>
                      </a:endParaRPr>
                    </a:p>
                    <a:p>
                      <a:pPr>
                        <a:spcAft>
                          <a:spcPts val="0"/>
                        </a:spcAft>
                      </a:pPr>
                      <a:endParaRPr lang="en-US" sz="1600" dirty="0">
                        <a:effectLst/>
                      </a:endParaRPr>
                    </a:p>
                    <a:p>
                      <a:pPr>
                        <a:spcAft>
                          <a:spcPts val="0"/>
                        </a:spcAft>
                      </a:pPr>
                      <a:r>
                        <a:rPr lang="en-GB" sz="1600" dirty="0">
                          <a:solidFill>
                            <a:srgbClr val="FFFF00"/>
                          </a:solidFill>
                          <a:effectLst/>
                        </a:rPr>
                        <a:t>Slice at z=2:    </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smtClean="0">
                          <a:solidFill>
                            <a:srgbClr val="FFFF00"/>
                          </a:solidFill>
                          <a:effectLst/>
                        </a:rPr>
                        <a:t>11.50  1.732e-20      16.3</a:t>
                      </a:r>
                      <a:r>
                        <a:rPr lang="en-GB" sz="1600" baseline="0" dirty="0" smtClean="0">
                          <a:solidFill>
                            <a:srgbClr val="FFFF00"/>
                          </a:solidFill>
                          <a:effectLst/>
                        </a:rPr>
                        <a:t> </a:t>
                      </a:r>
                      <a:r>
                        <a:rPr lang="en-GB" sz="1600" dirty="0" smtClean="0">
                          <a:solidFill>
                            <a:srgbClr val="FFFF00"/>
                          </a:solidFill>
                          <a:effectLst/>
                        </a:rPr>
                        <a:t>    </a:t>
                      </a:r>
                      <a:r>
                        <a:rPr lang="en-GB" sz="1600" dirty="0" smtClean="0">
                          <a:effectLst/>
                        </a:rPr>
                        <a:t>2.360e-20      8.800    </a:t>
                      </a:r>
                      <a:r>
                        <a:rPr lang="en-GB" sz="1600" dirty="0">
                          <a:solidFill>
                            <a:srgbClr val="FFFF00"/>
                          </a:solidFill>
                          <a:effectLst/>
                        </a:rPr>
                        <a:t>(6.715e-21     </a:t>
                      </a:r>
                      <a:r>
                        <a:rPr lang="en-GB" sz="1600" dirty="0" smtClean="0">
                          <a:solidFill>
                            <a:srgbClr val="FFFF00"/>
                          </a:solidFill>
                          <a:effectLst/>
                        </a:rPr>
                        <a:t>108)           16.3 hrs.</a:t>
                      </a:r>
                      <a:endParaRPr lang="en-US" sz="1600" dirty="0">
                        <a:solidFill>
                          <a:srgbClr val="FFFF00"/>
                        </a:solidFill>
                        <a:effectLst/>
                      </a:endParaRPr>
                    </a:p>
                    <a:p>
                      <a:pPr>
                        <a:spcAft>
                          <a:spcPts val="0"/>
                        </a:spcAft>
                      </a:pPr>
                      <a:r>
                        <a:rPr lang="it-IT" sz="1600" dirty="0">
                          <a:effectLst/>
                        </a:rPr>
                        <a:t>12.00  4.777e-20      </a:t>
                      </a:r>
                      <a:r>
                        <a:rPr lang="it-IT" sz="1600" dirty="0" smtClean="0">
                          <a:effectLst/>
                        </a:rPr>
                        <a:t>2.147    </a:t>
                      </a:r>
                      <a:r>
                        <a:rPr lang="it-IT" sz="1600" dirty="0">
                          <a:effectLst/>
                        </a:rPr>
                        <a:t>9.111e-20      </a:t>
                      </a:r>
                      <a:r>
                        <a:rPr lang="it-IT" sz="1600" dirty="0" smtClean="0">
                          <a:effectLst/>
                        </a:rPr>
                        <a:t>0.590    </a:t>
                      </a:r>
                      <a:r>
                        <a:rPr lang="it-IT" sz="1600" dirty="0">
                          <a:solidFill>
                            <a:srgbClr val="FFFF00"/>
                          </a:solidFill>
                          <a:effectLst/>
                        </a:rPr>
                        <a:t>2.073e-20       </a:t>
                      </a:r>
                      <a:r>
                        <a:rPr lang="it-IT" sz="1600" dirty="0" smtClean="0">
                          <a:solidFill>
                            <a:srgbClr val="FFFF00"/>
                          </a:solidFill>
                          <a:effectLst/>
                        </a:rPr>
                        <a:t>11.4 </a:t>
                      </a:r>
                      <a:r>
                        <a:rPr lang="it-IT" sz="1600" dirty="0" smtClean="0">
                          <a:effectLst/>
                        </a:rPr>
                        <a:t>          11.4 </a:t>
                      </a:r>
                      <a:r>
                        <a:rPr lang="it-IT" sz="1600" dirty="0" err="1">
                          <a:effectLst/>
                        </a:rPr>
                        <a:t>hrs</a:t>
                      </a:r>
                      <a:r>
                        <a:rPr lang="it-IT" sz="1600" dirty="0">
                          <a:effectLst/>
                        </a:rPr>
                        <a:t>.</a:t>
                      </a:r>
                      <a:endParaRPr lang="en-US" sz="1600" dirty="0">
                        <a:effectLst/>
                      </a:endParaRPr>
                    </a:p>
                    <a:p>
                      <a:pPr>
                        <a:spcAft>
                          <a:spcPts val="0"/>
                        </a:spcAft>
                      </a:pPr>
                      <a:r>
                        <a:rPr lang="it-IT" sz="1600" dirty="0">
                          <a:effectLst/>
                        </a:rPr>
                        <a:t>12.50  1.318e-19      </a:t>
                      </a:r>
                      <a:r>
                        <a:rPr lang="it-IT" sz="1600" dirty="0" smtClean="0">
                          <a:effectLst/>
                        </a:rPr>
                        <a:t>0.282    </a:t>
                      </a:r>
                      <a:r>
                        <a:rPr lang="it-IT" sz="1600" dirty="0">
                          <a:effectLst/>
                        </a:rPr>
                        <a:t>3.518e-19      </a:t>
                      </a:r>
                      <a:r>
                        <a:rPr lang="it-IT" sz="1600" dirty="0" smtClean="0">
                          <a:effectLst/>
                        </a:rPr>
                        <a:t>0.040    </a:t>
                      </a:r>
                      <a:r>
                        <a:rPr lang="it-IT" sz="1600" dirty="0">
                          <a:effectLst/>
                        </a:rPr>
                        <a:t>6.401e-20      </a:t>
                      </a:r>
                      <a:r>
                        <a:rPr lang="it-IT" sz="1600" dirty="0" smtClean="0">
                          <a:effectLst/>
                        </a:rPr>
                        <a:t>1.196          1.44 </a:t>
                      </a:r>
                      <a:r>
                        <a:rPr lang="it-IT" sz="1600" dirty="0" err="1" smtClean="0">
                          <a:effectLst/>
                        </a:rPr>
                        <a:t>hrs</a:t>
                      </a:r>
                      <a:r>
                        <a:rPr lang="it-IT" sz="1600" dirty="0" smtClean="0">
                          <a:effectLst/>
                        </a:rPr>
                        <a:t>.</a:t>
                      </a:r>
                      <a:endParaRPr lang="en-US" sz="1600" dirty="0">
                        <a:effectLst/>
                      </a:endParaRPr>
                    </a:p>
                    <a:p>
                      <a:pPr>
                        <a:spcAft>
                          <a:spcPts val="0"/>
                        </a:spcAft>
                      </a:pPr>
                      <a:r>
                        <a:rPr lang="it-IT" sz="1600" dirty="0">
                          <a:effectLst/>
                        </a:rPr>
                        <a:t>13.00  3.635e-19      </a:t>
                      </a:r>
                      <a:r>
                        <a:rPr lang="it-IT" sz="1600" dirty="0" smtClean="0">
                          <a:effectLst/>
                        </a:rPr>
                        <a:t>0.037    </a:t>
                      </a:r>
                      <a:r>
                        <a:rPr lang="it-IT" sz="1600" dirty="0">
                          <a:effectLst/>
                        </a:rPr>
                        <a:t>1.358e-18      </a:t>
                      </a:r>
                      <a:r>
                        <a:rPr lang="it-IT" sz="1600" dirty="0" smtClean="0">
                          <a:effectLst/>
                        </a:rPr>
                        <a:t>0.003    </a:t>
                      </a:r>
                      <a:r>
                        <a:rPr lang="it-IT" sz="1600" dirty="0">
                          <a:effectLst/>
                        </a:rPr>
                        <a:t>1.976e-19      </a:t>
                      </a:r>
                      <a:r>
                        <a:rPr lang="it-IT" sz="1600" dirty="0" smtClean="0">
                          <a:effectLst/>
                        </a:rPr>
                        <a:t>0.125          0.16 </a:t>
                      </a:r>
                      <a:r>
                        <a:rPr lang="it-IT" sz="1600" dirty="0" err="1" smtClean="0">
                          <a:effectLst/>
                        </a:rPr>
                        <a:t>hrs</a:t>
                      </a:r>
                      <a:r>
                        <a:rPr lang="it-IT" sz="1600" dirty="0" smtClean="0">
                          <a:effectLst/>
                        </a:rPr>
                        <a:t>.</a:t>
                      </a:r>
                      <a:endParaRPr lang="en-US" sz="1600" dirty="0">
                        <a:effectLst/>
                      </a:endParaRPr>
                    </a:p>
                    <a:p>
                      <a:pPr>
                        <a:spcAft>
                          <a:spcPts val="0"/>
                        </a:spcAft>
                      </a:pPr>
                      <a:r>
                        <a:rPr lang="it-IT" sz="1600" dirty="0">
                          <a:effectLst/>
                        </a:rPr>
                        <a:t>13.50  1.003e-18      </a:t>
                      </a:r>
                      <a:r>
                        <a:rPr lang="it-IT" sz="1600" dirty="0" smtClean="0">
                          <a:effectLst/>
                        </a:rPr>
                        <a:t>0.005    </a:t>
                      </a:r>
                      <a:r>
                        <a:rPr lang="it-IT" sz="1600" dirty="0">
                          <a:effectLst/>
                        </a:rPr>
                        <a:t>5.243e-18      0.000    6.102e-19      </a:t>
                      </a:r>
                      <a:r>
                        <a:rPr lang="it-IT" sz="1600" dirty="0" smtClean="0">
                          <a:effectLst/>
                        </a:rPr>
                        <a:t>0.013          0.1 </a:t>
                      </a:r>
                      <a:r>
                        <a:rPr lang="it-IT" sz="1600" dirty="0" err="1" smtClean="0">
                          <a:effectLst/>
                        </a:rPr>
                        <a:t>hrs</a:t>
                      </a:r>
                      <a:r>
                        <a:rPr lang="it-IT" sz="1600" dirty="0" smtClean="0">
                          <a:effectLst/>
                        </a:rPr>
                        <a:t>.</a:t>
                      </a:r>
                      <a:endParaRPr lang="en-US" sz="1600" dirty="0">
                        <a:effectLst/>
                      </a:endParaRPr>
                    </a:p>
                    <a:p>
                      <a:pPr>
                        <a:spcAft>
                          <a:spcPts val="0"/>
                        </a:spcAft>
                      </a:pPr>
                      <a:r>
                        <a:rPr lang="en-GB" sz="1600" dirty="0">
                          <a:effectLst/>
                        </a:rPr>
                        <a:t>total time for z=2 bin = </a:t>
                      </a:r>
                      <a:r>
                        <a:rPr lang="en-GB" sz="1600" dirty="0" err="1">
                          <a:effectLst/>
                        </a:rPr>
                        <a:t>Σ</a:t>
                      </a:r>
                      <a:r>
                        <a:rPr lang="en-GB" sz="1600" baseline="-25000" dirty="0" err="1">
                          <a:effectLst/>
                        </a:rPr>
                        <a:t>L_bin</a:t>
                      </a:r>
                      <a:r>
                        <a:rPr lang="en-GB" sz="1600" baseline="-25000" dirty="0">
                          <a:effectLst/>
                        </a:rPr>
                        <a:t>=1,5 </a:t>
                      </a:r>
                      <a:r>
                        <a:rPr lang="en-GB" sz="1600" dirty="0">
                          <a:effectLst/>
                        </a:rPr>
                        <a:t>(time) x </a:t>
                      </a:r>
                      <a:r>
                        <a:rPr lang="en-GB" sz="1600" dirty="0" smtClean="0">
                          <a:effectLst/>
                        </a:rPr>
                        <a:t>60 </a:t>
                      </a:r>
                      <a:r>
                        <a:rPr lang="en-GB" sz="1600" dirty="0">
                          <a:effectLst/>
                        </a:rPr>
                        <a:t>sources = </a:t>
                      </a:r>
                      <a:r>
                        <a:rPr lang="en-GB" sz="1600" dirty="0" smtClean="0">
                          <a:effectLst/>
                        </a:rPr>
                        <a:t>29.4 </a:t>
                      </a:r>
                      <a:r>
                        <a:rPr lang="en-GB" sz="1600" dirty="0">
                          <a:effectLst/>
                        </a:rPr>
                        <a:t>x </a:t>
                      </a:r>
                      <a:r>
                        <a:rPr lang="en-GB" sz="1600" dirty="0" smtClean="0">
                          <a:effectLst/>
                        </a:rPr>
                        <a:t>60 </a:t>
                      </a:r>
                      <a:r>
                        <a:rPr lang="en-GB" sz="1600" dirty="0">
                          <a:effectLst/>
                        </a:rPr>
                        <a:t>sources = </a:t>
                      </a:r>
                      <a:r>
                        <a:rPr lang="en-GB" sz="1600" dirty="0" smtClean="0">
                          <a:effectLst/>
                        </a:rPr>
                        <a:t>1764 </a:t>
                      </a:r>
                      <a:r>
                        <a:rPr lang="en-GB" sz="1600" dirty="0">
                          <a:effectLst/>
                        </a:rPr>
                        <a:t>hours  </a:t>
                      </a:r>
                      <a:endParaRPr lang="en-US" sz="1600" dirty="0">
                        <a:effectLst/>
                      </a:endParaRPr>
                    </a:p>
                    <a:p>
                      <a:pPr>
                        <a:spcAft>
                          <a:spcPts val="0"/>
                        </a:spcAft>
                      </a:pPr>
                      <a:r>
                        <a:rPr lang="en-GB" sz="1600" dirty="0">
                          <a:effectLst/>
                        </a:rPr>
                        <a:t> </a:t>
                      </a:r>
                      <a:endParaRPr lang="en-US" sz="1600" dirty="0">
                        <a:effectLst/>
                      </a:endParaRPr>
                    </a:p>
                    <a:p>
                      <a:pPr>
                        <a:spcAft>
                          <a:spcPts val="0"/>
                        </a:spcAft>
                      </a:pPr>
                      <a:r>
                        <a:rPr lang="en-GB" sz="1600" dirty="0">
                          <a:solidFill>
                            <a:srgbClr val="FFFF00"/>
                          </a:solidFill>
                          <a:effectLst/>
                        </a:rPr>
                        <a:t>Slice at z=3:    </a:t>
                      </a:r>
                      <a:endParaRPr lang="en-US" sz="1600" dirty="0">
                        <a:solidFill>
                          <a:srgbClr val="FFFF00"/>
                        </a:solidFill>
                        <a:effectLst/>
                      </a:endParaRPr>
                    </a:p>
                    <a:p>
                      <a:pPr>
                        <a:spcAft>
                          <a:spcPts val="0"/>
                        </a:spcAft>
                      </a:pPr>
                      <a:r>
                        <a:rPr lang="en-GB" sz="1600" dirty="0">
                          <a:effectLst/>
                        </a:rPr>
                        <a:t>Log(L)    F_o4         time_o4    F_ne2       time_ne2    F_ne5        time_ne5   adopted time</a:t>
                      </a:r>
                      <a:endParaRPr lang="en-US" sz="1600" dirty="0">
                        <a:effectLst/>
                      </a:endParaRPr>
                    </a:p>
                    <a:p>
                      <a:pPr>
                        <a:spcAft>
                          <a:spcPts val="0"/>
                        </a:spcAft>
                      </a:pPr>
                      <a:r>
                        <a:rPr lang="en-GB" sz="1600" dirty="0">
                          <a:effectLst/>
                        </a:rPr>
                        <a:t>12.00  1.777e-20      </a:t>
                      </a:r>
                      <a:r>
                        <a:rPr lang="en-GB" sz="1600" dirty="0" smtClean="0">
                          <a:effectLst/>
                        </a:rPr>
                        <a:t>15.5      3.390e-20      4.264    </a:t>
                      </a:r>
                      <a:r>
                        <a:rPr lang="en-GB" sz="1600" dirty="0">
                          <a:solidFill>
                            <a:srgbClr val="FFFF00"/>
                          </a:solidFill>
                          <a:effectLst/>
                        </a:rPr>
                        <a:t>(7.714e-21     </a:t>
                      </a:r>
                      <a:r>
                        <a:rPr lang="en-GB" sz="1600" dirty="0" smtClean="0">
                          <a:solidFill>
                            <a:srgbClr val="FFFF00"/>
                          </a:solidFill>
                          <a:effectLst/>
                        </a:rPr>
                        <a:t>82.3)         15.5 </a:t>
                      </a:r>
                      <a:r>
                        <a:rPr lang="en-GB" sz="1600" dirty="0">
                          <a:solidFill>
                            <a:srgbClr val="FFFF00"/>
                          </a:solidFill>
                          <a:effectLst/>
                        </a:rPr>
                        <a:t>hrs.</a:t>
                      </a:r>
                      <a:endParaRPr lang="en-US" sz="1600" dirty="0">
                        <a:solidFill>
                          <a:srgbClr val="FFFF00"/>
                        </a:solidFill>
                        <a:effectLst/>
                      </a:endParaRPr>
                    </a:p>
                    <a:p>
                      <a:pPr>
                        <a:spcAft>
                          <a:spcPts val="0"/>
                        </a:spcAft>
                      </a:pPr>
                      <a:r>
                        <a:rPr lang="it-IT" sz="1600" dirty="0">
                          <a:effectLst/>
                        </a:rPr>
                        <a:t>12.50  4.903e-20      </a:t>
                      </a:r>
                      <a:r>
                        <a:rPr lang="it-IT" sz="1600" dirty="0" smtClean="0">
                          <a:effectLst/>
                        </a:rPr>
                        <a:t>2.040    </a:t>
                      </a:r>
                      <a:r>
                        <a:rPr lang="it-IT" sz="1600" dirty="0">
                          <a:effectLst/>
                        </a:rPr>
                        <a:t>1.309e-19      </a:t>
                      </a:r>
                      <a:r>
                        <a:rPr lang="it-IT" sz="1600" dirty="0" smtClean="0">
                          <a:effectLst/>
                        </a:rPr>
                        <a:t>0.286    </a:t>
                      </a:r>
                      <a:r>
                        <a:rPr lang="it-IT" sz="1600" dirty="0">
                          <a:effectLst/>
                        </a:rPr>
                        <a:t>2.381e-20       </a:t>
                      </a:r>
                      <a:r>
                        <a:rPr lang="it-IT" sz="1600" dirty="0" smtClean="0">
                          <a:effectLst/>
                        </a:rPr>
                        <a:t>8.64          8.6 </a:t>
                      </a:r>
                      <a:r>
                        <a:rPr lang="it-IT" sz="1600" dirty="0" err="1">
                          <a:effectLst/>
                        </a:rPr>
                        <a:t>hrs</a:t>
                      </a:r>
                      <a:r>
                        <a:rPr lang="it-IT" sz="1600" dirty="0">
                          <a:effectLst/>
                        </a:rPr>
                        <a:t>.</a:t>
                      </a:r>
                      <a:endParaRPr lang="en-US" sz="1600" dirty="0">
                        <a:effectLst/>
                      </a:endParaRPr>
                    </a:p>
                    <a:p>
                      <a:pPr>
                        <a:spcAft>
                          <a:spcPts val="0"/>
                        </a:spcAft>
                      </a:pPr>
                      <a:r>
                        <a:rPr lang="it-IT" sz="1600" dirty="0">
                          <a:effectLst/>
                        </a:rPr>
                        <a:t>13.00  1.353e-19      </a:t>
                      </a:r>
                      <a:r>
                        <a:rPr lang="it-IT" sz="1600" dirty="0" smtClean="0">
                          <a:effectLst/>
                        </a:rPr>
                        <a:t>0.268    </a:t>
                      </a:r>
                      <a:r>
                        <a:rPr lang="it-IT" sz="1600" dirty="0">
                          <a:effectLst/>
                        </a:rPr>
                        <a:t>5.053e-19      </a:t>
                      </a:r>
                      <a:r>
                        <a:rPr lang="it-IT" sz="1600" dirty="0" smtClean="0">
                          <a:effectLst/>
                        </a:rPr>
                        <a:t>0.019    </a:t>
                      </a:r>
                      <a:r>
                        <a:rPr lang="it-IT" sz="1600" dirty="0">
                          <a:effectLst/>
                        </a:rPr>
                        <a:t>7.353e-20      </a:t>
                      </a:r>
                      <a:r>
                        <a:rPr lang="it-IT" sz="1600" dirty="0" smtClean="0">
                          <a:effectLst/>
                        </a:rPr>
                        <a:t>0.906         0.9 </a:t>
                      </a:r>
                      <a:r>
                        <a:rPr lang="it-IT" sz="1600" dirty="0" err="1">
                          <a:effectLst/>
                        </a:rPr>
                        <a:t>hrs</a:t>
                      </a:r>
                      <a:r>
                        <a:rPr lang="it-IT" sz="1600" dirty="0">
                          <a:effectLst/>
                        </a:rPr>
                        <a:t>.</a:t>
                      </a:r>
                      <a:endParaRPr lang="en-US" sz="1600" dirty="0">
                        <a:effectLst/>
                      </a:endParaRPr>
                    </a:p>
                    <a:p>
                      <a:pPr>
                        <a:spcAft>
                          <a:spcPts val="0"/>
                        </a:spcAft>
                      </a:pPr>
                      <a:r>
                        <a:rPr lang="en-GB" sz="1600" dirty="0">
                          <a:effectLst/>
                        </a:rPr>
                        <a:t>13.50  3.731e-19      </a:t>
                      </a:r>
                      <a:r>
                        <a:rPr lang="en-GB" sz="1600" dirty="0" smtClean="0">
                          <a:effectLst/>
                        </a:rPr>
                        <a:t>0.035    </a:t>
                      </a:r>
                      <a:r>
                        <a:rPr lang="en-GB" sz="1600" dirty="0">
                          <a:effectLst/>
                        </a:rPr>
                        <a:t>1.951e-18      0.001    2.270e-19      </a:t>
                      </a:r>
                      <a:r>
                        <a:rPr lang="en-GB" sz="1600" dirty="0" smtClean="0">
                          <a:effectLst/>
                        </a:rPr>
                        <a:t>0.095         0.1 </a:t>
                      </a:r>
                      <a:r>
                        <a:rPr lang="en-GB" sz="1600" dirty="0">
                          <a:effectLst/>
                        </a:rPr>
                        <a:t>hrs.</a:t>
                      </a:r>
                      <a:endParaRPr lang="en-US" sz="1600" dirty="0">
                        <a:effectLst/>
                      </a:endParaRPr>
                    </a:p>
                    <a:p>
                      <a:pPr>
                        <a:spcAft>
                          <a:spcPts val="0"/>
                        </a:spcAft>
                      </a:pPr>
                      <a:r>
                        <a:rPr lang="en-GB" sz="1600" dirty="0">
                          <a:effectLst/>
                        </a:rPr>
                        <a:t>total time for z=3 bin = </a:t>
                      </a:r>
                      <a:r>
                        <a:rPr lang="en-GB" sz="1600" dirty="0" err="1">
                          <a:effectLst/>
                        </a:rPr>
                        <a:t>Σ</a:t>
                      </a:r>
                      <a:r>
                        <a:rPr lang="en-GB" sz="1600" baseline="-25000" dirty="0" err="1">
                          <a:effectLst/>
                        </a:rPr>
                        <a:t>L_bin</a:t>
                      </a:r>
                      <a:r>
                        <a:rPr lang="en-GB" sz="1600" baseline="-25000" dirty="0">
                          <a:effectLst/>
                        </a:rPr>
                        <a:t>=1,4 </a:t>
                      </a:r>
                      <a:r>
                        <a:rPr lang="en-GB" sz="1600" dirty="0">
                          <a:effectLst/>
                        </a:rPr>
                        <a:t>(time) x </a:t>
                      </a:r>
                      <a:r>
                        <a:rPr lang="en-GB" sz="1600" dirty="0" smtClean="0">
                          <a:effectLst/>
                        </a:rPr>
                        <a:t>60 </a:t>
                      </a:r>
                      <a:r>
                        <a:rPr lang="en-GB" sz="1600" dirty="0">
                          <a:effectLst/>
                        </a:rPr>
                        <a:t>sources = </a:t>
                      </a:r>
                      <a:r>
                        <a:rPr lang="en-GB" sz="1600" dirty="0" smtClean="0">
                          <a:effectLst/>
                        </a:rPr>
                        <a:t>25.1 </a:t>
                      </a:r>
                      <a:r>
                        <a:rPr lang="en-GB" sz="1600" dirty="0">
                          <a:effectLst/>
                        </a:rPr>
                        <a:t>x </a:t>
                      </a:r>
                      <a:r>
                        <a:rPr lang="en-GB" sz="1600" dirty="0" smtClean="0">
                          <a:effectLst/>
                        </a:rPr>
                        <a:t>60 </a:t>
                      </a:r>
                      <a:r>
                        <a:rPr lang="en-GB" sz="1600" dirty="0">
                          <a:effectLst/>
                        </a:rPr>
                        <a:t>sources = </a:t>
                      </a:r>
                      <a:r>
                        <a:rPr lang="en-GB" sz="1600" dirty="0" smtClean="0">
                          <a:effectLst/>
                        </a:rPr>
                        <a:t>1506 </a:t>
                      </a:r>
                      <a:r>
                        <a:rPr lang="en-GB" sz="1600" dirty="0">
                          <a:effectLst/>
                        </a:rPr>
                        <a:t>hours  </a:t>
                      </a:r>
                      <a:endParaRPr lang="en-US" sz="1600" dirty="0">
                        <a:effectLst/>
                      </a:endParaRPr>
                    </a:p>
                    <a:p>
                      <a:pPr>
                        <a:spcAft>
                          <a:spcPts val="0"/>
                        </a:spcAft>
                      </a:pPr>
                      <a:r>
                        <a:rPr lang="en-GB" sz="1600" dirty="0">
                          <a:effectLst/>
                        </a:rPr>
                        <a:t>Total Observing time on-source (without overheads) = </a:t>
                      </a:r>
                      <a:r>
                        <a:rPr lang="en-GB" sz="1600" dirty="0" smtClean="0">
                          <a:solidFill>
                            <a:srgbClr val="FFFF00"/>
                          </a:solidFill>
                          <a:effectLst/>
                        </a:rPr>
                        <a:t>3780 </a:t>
                      </a:r>
                      <a:r>
                        <a:rPr lang="en-GB" sz="1600" dirty="0">
                          <a:solidFill>
                            <a:srgbClr val="FFFF00"/>
                          </a:solidFill>
                          <a:effectLst/>
                        </a:rPr>
                        <a:t>hours </a:t>
                      </a:r>
                      <a:r>
                        <a:rPr lang="en-GB" sz="1600" dirty="0" smtClean="0">
                          <a:solidFill>
                            <a:srgbClr val="FFFF00"/>
                          </a:solidFill>
                          <a:effectLst/>
                        </a:rPr>
                        <a:t> for 900 sources</a:t>
                      </a:r>
                      <a:endParaRPr lang="en-US" sz="1600" dirty="0">
                        <a:solidFill>
                          <a:srgbClr val="FFFF00"/>
                        </a:solidFill>
                        <a:effectLst/>
                      </a:endParaRPr>
                    </a:p>
                  </a:txBody>
                  <a:tcPr marL="48227" marR="48227" marT="0" marB="0"/>
                </a:tc>
              </a:tr>
            </a:tbl>
          </a:graphicData>
        </a:graphic>
      </p:graphicFrame>
      <p:sp>
        <p:nvSpPr>
          <p:cNvPr id="4" name="Footer Placeholder 3"/>
          <p:cNvSpPr>
            <a:spLocks noGrp="1"/>
          </p:cNvSpPr>
          <p:nvPr>
            <p:ph type="ftr" sz="quarter" idx="11"/>
          </p:nvPr>
        </p:nvSpPr>
        <p:spPr/>
        <p:txBody>
          <a:bodyPr/>
          <a:lstStyle/>
          <a:p>
            <a:r>
              <a:rPr lang="en-US" dirty="0" smtClean="0"/>
              <a:t>Luigi </a:t>
            </a:r>
            <a:r>
              <a:rPr lang="en-US" dirty="0" err="1" smtClean="0"/>
              <a:t>Spinoglio</a:t>
            </a:r>
            <a:r>
              <a:rPr lang="en-US" dirty="0" smtClean="0"/>
              <a:t> - SST Meeting#1, ESTEC, 3/10/2018</a:t>
            </a:r>
            <a:endParaRPr lang="en-US" dirty="0"/>
          </a:p>
        </p:txBody>
      </p:sp>
    </p:spTree>
    <p:extLst>
      <p:ext uri="{BB962C8B-B14F-4D97-AF65-F5344CB8AC3E}">
        <p14:creationId xmlns:p14="http://schemas.microsoft.com/office/powerpoint/2010/main" val="34537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3410</TotalTime>
  <Words>2931</Words>
  <Application>Microsoft Macintosh PowerPoint</Application>
  <PresentationFormat>Custom</PresentationFormat>
  <Paragraphs>429</Paragraphs>
  <Slides>21</Slides>
  <Notes>21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Abadi MT Condensed Extra Bold</vt:lpstr>
      <vt:lpstr>Al Bayan Plain</vt:lpstr>
      <vt:lpstr>Arista 2.0</vt:lpstr>
      <vt:lpstr>Avenir Book</vt:lpstr>
      <vt:lpstr>Baskerville</vt:lpstr>
      <vt:lpstr>Calibri</vt:lpstr>
      <vt:lpstr>Calibri Light</vt:lpstr>
      <vt:lpstr>Cambria</vt:lpstr>
      <vt:lpstr>DejaVu Sans</vt:lpstr>
      <vt:lpstr>Lucida Grande</vt:lpstr>
      <vt:lpstr>ＭＳ 明朝</vt:lpstr>
      <vt:lpstr>Times New Roman</vt:lpstr>
      <vt:lpstr>Wingdings</vt:lpstr>
      <vt:lpstr>Arial</vt:lpstr>
      <vt:lpstr>Office Theme</vt:lpstr>
      <vt:lpstr>1. What are the hot science topics for SPICA in galaxy evolution?</vt:lpstr>
      <vt:lpstr>PowerPoint Presentation</vt:lpstr>
      <vt:lpstr>Fernandez-Ontiveros+2016, ApJS</vt:lpstr>
      <vt:lpstr>PowerPoint Presentation</vt:lpstr>
      <vt:lpstr>PowerPoint Presentation</vt:lpstr>
      <vt:lpstr>PowerPoint Presentation</vt:lpstr>
      <vt:lpstr>PowerPoint Presentation</vt:lpstr>
      <vt:lpstr>How science requirements give the needed sensitivity for spectroscopy</vt:lpstr>
      <vt:lpstr>PowerPoint Presentation</vt:lpstr>
      <vt:lpstr>PowerPoint Presentation</vt:lpstr>
      <vt:lpstr>PowerPoint Presentation</vt:lpstr>
      <vt:lpstr>Summary science requirements: needed sensitivity for spectroscopy</vt:lpstr>
      <vt:lpstr>PowerPoint Presentation</vt:lpstr>
      <vt:lpstr>PowerPoint Presentation</vt:lpstr>
      <vt:lpstr>PowerPoint Presentation</vt:lpstr>
      <vt:lpstr>PowerPoint Presentation</vt:lpstr>
      <vt:lpstr>A photometric survey with SPICA  1.  SMI/CAM 34µm or 2.  SMI/CAM 34µm+ B-POL@60-70µm  [34-60] or [34-70] colors explore the sensitivity with the confusion limit at these bands</vt:lpstr>
      <vt:lpstr>PowerPoint Presentation</vt:lpstr>
      <vt:lpstr>A photometric survey with “only” SPICA SMI/CAM Survey Strategy</vt:lpstr>
      <vt:lpstr>PowerPoint Presentation</vt:lpstr>
      <vt:lpstr> HOW TO CONSTRAIN THE SEDs OF SMI FAINT GALAXIES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117</cp:revision>
  <cp:lastPrinted>2018-10-02T19:47:37Z</cp:lastPrinted>
  <dcterms:created xsi:type="dcterms:W3CDTF">2018-09-04T08:25:38Z</dcterms:created>
  <dcterms:modified xsi:type="dcterms:W3CDTF">2018-10-03T06:24:05Z</dcterms:modified>
</cp:coreProperties>
</file>